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5" r:id="rId1"/>
  </p:sldMasterIdLst>
  <p:sldIdLst>
    <p:sldId id="256" r:id="rId2"/>
    <p:sldId id="265" r:id="rId3"/>
    <p:sldId id="257" r:id="rId4"/>
    <p:sldId id="302" r:id="rId5"/>
    <p:sldId id="258" r:id="rId6"/>
    <p:sldId id="261" r:id="rId7"/>
    <p:sldId id="262" r:id="rId8"/>
    <p:sldId id="264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E1E3D3D-FADF-4FEE-8D3A-FAA2887FC29C}">
          <p14:sldIdLst>
            <p14:sldId id="256"/>
            <p14:sldId id="265"/>
            <p14:sldId id="257"/>
            <p14:sldId id="302"/>
            <p14:sldId id="258"/>
          </p14:sldIdLst>
        </p14:section>
        <p14:section name="Раздел без заголовка" id="{D0AF1E5E-B978-4F5B-8F4A-5DF28E6B41BA}">
          <p14:sldIdLst>
            <p14:sldId id="261"/>
            <p14:sldId id="262"/>
          </p14:sldIdLst>
        </p14:section>
        <p14:section name="Раздел без заголовка" id="{EEE36A41-0DCA-4A4E-9979-84AACFFBD92A}">
          <p14:sldIdLst>
            <p14:sldId id="264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10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 b="1"/>
            </a:lvl1pPr>
          </a:lstStyle>
          <a:p>
            <a:r>
              <a:rPr lang="ru-RU" dirty="0"/>
              <a:t>эпилепсия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88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эпилепсия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82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4AFCA4F-9630-4515-ABF4-83CD4509E109}"/>
              </a:ext>
            </a:extLst>
          </p:cNvPr>
          <p:cNvSpPr txBox="1">
            <a:spLocks/>
          </p:cNvSpPr>
          <p:nvPr userDrawn="1"/>
        </p:nvSpPr>
        <p:spPr>
          <a:xfrm>
            <a:off x="3799647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2400" b="1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ЭПИЛЕПСИЯ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521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0391E1-7E24-4EAB-BB0A-0366523EE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E8F3172-468F-41FB-88E8-57D5CF96B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4/2/2023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1EAB13F-9182-4098-B212-6678F04B3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эпилепсия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D5CF67F-56B5-4275-B9CA-5C23C2725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540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эпилепсия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610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2400" b="1"/>
            </a:lvl1pPr>
          </a:lstStyle>
          <a:p>
            <a:r>
              <a:rPr lang="ru-RU" dirty="0"/>
              <a:t>эпилепсия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912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эпилепсия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89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эпилепсия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680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 dirty="0"/>
              <a:t>эпилепсия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460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эпилепсия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29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dirty="0" err="1"/>
              <a:t>эпилепсияЯ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40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6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5" r:id="rId9"/>
    <p:sldLayoutId id="2147483866" r:id="rId10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EFB2F3-3B24-4344-BEF2-E7953179A3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391" b="10915"/>
          <a:stretch/>
        </p:blipFill>
        <p:spPr>
          <a:xfrm>
            <a:off x="4645983" y="4504844"/>
            <a:ext cx="2874004" cy="102227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1A89E0A-170B-4249-B166-98BB4F60CED3}"/>
              </a:ext>
            </a:extLst>
          </p:cNvPr>
          <p:cNvSpPr/>
          <p:nvPr/>
        </p:nvSpPr>
        <p:spPr>
          <a:xfrm>
            <a:off x="4645983" y="5661781"/>
            <a:ext cx="29527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https://develop.studentlibrary.ru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22E494-2122-4163-8103-F2D9DE872B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840" t="35555" r="42187" b="51111"/>
          <a:stretch/>
        </p:blipFill>
        <p:spPr>
          <a:xfrm>
            <a:off x="1246029" y="4580185"/>
            <a:ext cx="1752600" cy="9144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D6E349-B11B-4C9B-B2FA-4E2157F98B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16" t="10139" r="82031" b="81667"/>
          <a:stretch/>
        </p:blipFill>
        <p:spPr>
          <a:xfrm>
            <a:off x="9134410" y="4731140"/>
            <a:ext cx="1811561" cy="76344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FEEB217-6EF4-411F-9CB6-F04C3BAF6953}"/>
              </a:ext>
            </a:extLst>
          </p:cNvPr>
          <p:cNvSpPr/>
          <p:nvPr/>
        </p:nvSpPr>
        <p:spPr>
          <a:xfrm>
            <a:off x="1066327" y="5671305"/>
            <a:ext cx="21120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https://e.lanbook.com </a:t>
            </a:r>
            <a:r>
              <a:rPr lang="ru-RU" sz="1600" dirty="0"/>
              <a:t> 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D46E121-56A7-41B7-961B-4A32A9792CE7}"/>
              </a:ext>
            </a:extLst>
          </p:cNvPr>
          <p:cNvSpPr/>
          <p:nvPr/>
        </p:nvSpPr>
        <p:spPr>
          <a:xfrm>
            <a:off x="8810191" y="5652827"/>
            <a:ext cx="24599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https://www.books-up.ru/</a:t>
            </a:r>
            <a:endParaRPr lang="ru-RU" sz="16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49257B7-6C33-413A-8667-86DE5F2250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2329" y="302691"/>
            <a:ext cx="7478871" cy="387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38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D6D493-ED5E-45F8-B92C-9401D5B7E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31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3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>
            <a:extLst>
              <a:ext uri="{FF2B5EF4-FFF2-40B4-BE49-F238E27FC236}">
                <a16:creationId xmlns:a16="http://schemas.microsoft.com/office/drawing/2014/main" id="{1FA4D7A5-65C0-4EC8-B5D7-660025D50F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4" b="18935"/>
          <a:stretch/>
        </p:blipFill>
        <p:spPr bwMode="auto">
          <a:xfrm>
            <a:off x="1019175" y="409575"/>
            <a:ext cx="10153650" cy="564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036B210-5BDB-497D-A7BB-CDF811F93F77}"/>
              </a:ext>
            </a:extLst>
          </p:cNvPr>
          <p:cNvSpPr txBox="1">
            <a:spLocks/>
          </p:cNvSpPr>
          <p:nvPr/>
        </p:nvSpPr>
        <p:spPr>
          <a:xfrm>
            <a:off x="6540351" y="2073932"/>
            <a:ext cx="3896741" cy="3352438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/>
              <a:buChar char="•"/>
              <a:defRPr/>
            </a:pPr>
            <a:r>
              <a:rPr lang="ru-RU" sz="2000" dirty="0">
                <a:solidFill>
                  <a:srgbClr val="7030A0"/>
                </a:solidFill>
              </a:rPr>
              <a:t>Многие медицинские работники не имеют нужной подготовки, чтобы распознать, диагностировать или лечить эпилепсию.</a:t>
            </a:r>
          </a:p>
          <a:p>
            <a:pPr marL="342900" indent="-342900" algn="l">
              <a:buFont typeface="Arial"/>
              <a:buChar char="•"/>
              <a:defRPr/>
            </a:pPr>
            <a:r>
              <a:rPr lang="ru-RU" sz="2000" dirty="0">
                <a:solidFill>
                  <a:srgbClr val="7030A0"/>
                </a:solidFill>
              </a:rPr>
              <a:t>Каждый студент-медик должен быть подготовлен к эпилепсии еще на раннем этапе своего обучения.</a:t>
            </a:r>
            <a:endParaRPr lang="en-US" sz="2000" strike="sngStrike" dirty="0">
              <a:solidFill>
                <a:srgbClr val="7030A0"/>
              </a:solidFill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551FC4BC-0FAC-4579-A9F8-7EDE771EF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4151" y="1298575"/>
            <a:ext cx="29067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kumimoji="0" lang="ru-RU" altLang="ru-RU" sz="2800" b="1" dirty="0">
                <a:solidFill>
                  <a:srgbClr val="7030A0"/>
                </a:solidFill>
              </a:rPr>
              <a:t>Обучение врачей</a:t>
            </a:r>
            <a:endParaRPr kumimoji="0" lang="en-US" altLang="ru-RU" sz="2800" b="1" dirty="0">
              <a:solidFill>
                <a:srgbClr val="7030A0"/>
              </a:solidFill>
            </a:endParaRPr>
          </a:p>
          <a:p>
            <a:endParaRPr kumimoji="0" lang="en-US" alt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748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7381AD-73C5-44A3-8892-EDC93459A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0" y="341205"/>
            <a:ext cx="7115173" cy="1314451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Candara" panose="020E0502030303020204" pitchFamily="34" charset="0"/>
              </a:rPr>
              <a:t>Гусев, Е. И. Эпилепсия и ее лечение   / Гусев Е. И. - Москва : ГЭОТАР-Медиа, 2016. - 320 с. - ISBN 978-5-9704-3868-8. - Текст : электронный // ЭБС "Консультант студента" : [сайт]. - URL : https://develop.studentlibrary.ru/book/ISBN9785970438688.html (дата обращения: 28.01.2023). - Режим доступа : по подписке.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EE63D1-8B07-4E2B-8770-2AD4197E4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0" y="1838325"/>
            <a:ext cx="7115173" cy="4229100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Второе издание руководства посвящено эпилепсии и эпилептическим синдромам - хроническим заболеваниям головного мозга, проявляющимся у людей любого возраста различными по характеру, частоте и степени тяжести пароксизмальными состояниями (приступами, припадками). Приведены новые данные об эпидемиологии, этиологии, патогенезе, диагностике и лечении эпилепсии и эпилептических синдромов. Книга предназначена для неврологов, психоневрологов, участковых терапевтов, врачей общего профиля и студентов старших курсов медицинских вузов.</a:t>
            </a:r>
            <a:endParaRPr lang="ru-RU" sz="16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pic>
        <p:nvPicPr>
          <p:cNvPr id="4100" name="Picture 4" descr="https://medknigaservis.ru/wp-content/uploads/2018/04/NF0000739.files_.jpg">
            <a:extLst>
              <a:ext uri="{FF2B5EF4-FFF2-40B4-BE49-F238E27FC236}">
                <a16:creationId xmlns:a16="http://schemas.microsoft.com/office/drawing/2014/main" id="{9BFD5EAD-6E00-4EBB-9668-23C3F323F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341205"/>
            <a:ext cx="4145387" cy="5886450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608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7381AD-73C5-44A3-8892-EDC93459A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1" y="390524"/>
            <a:ext cx="7077074" cy="1209675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Candara" panose="020E0502030303020204" pitchFamily="34" charset="0"/>
              </a:rPr>
              <a:t>Гусев, Е. И. Эпилепсия и ее лечение   / Е. И. Гусев, Г. Н. Авакян, А. С. Никифоров - Москва : ГЭОТАР-Медиа, 2014. - 160 с. - ISBN 978-5-9704-3127-6. - Текст : электронный // ЭБС "Консультант студента" : [сайт]. - URL : https://develop.studentlibrary.ru/book/ISBN9785970431276.html (дата обращения: 28.01.2023). - Режим доступа : по подписке.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EE63D1-8B07-4E2B-8770-2AD4197E4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1" y="1790700"/>
            <a:ext cx="7158372" cy="4514850"/>
          </a:xfrm>
        </p:spPr>
        <p:txBody>
          <a:bodyPr>
            <a:noAutofit/>
          </a:bodyPr>
          <a:lstStyle/>
          <a:p>
            <a:pPr algn="just"/>
            <a:r>
              <a:rPr lang="ru-RU" dirty="0"/>
              <a:t>Руководство посвящено эпилепсии и эпилептическим синдромам - хроническим заболеваниям головного мозга, проявляющимся у людей любого возраста различными по характеру, частоте и степени тяжести пароксизмальными состояниями (приступами, припадками). Приведены основные сведения об эпидемиологии, этиологии, патогенезе эпилепсии, ее многообразных клинических проявлениях. Представлены методы: диагностики и лечения эпилепсии. Предназначено для врачей-неврологов, психоневрологов, участковых терапевтов, врачей общего профиля и студентов старших курсов медицинских вузов.</a:t>
            </a:r>
            <a:endParaRPr lang="ru-RU" sz="14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pic>
        <p:nvPicPr>
          <p:cNvPr id="1030" name="Picture 6" descr="https://medknigaservis.ru/wp-content/uploads/2018/04/Q0126038.files_.jpg">
            <a:extLst>
              <a:ext uri="{FF2B5EF4-FFF2-40B4-BE49-F238E27FC236}">
                <a16:creationId xmlns:a16="http://schemas.microsoft.com/office/drawing/2014/main" id="{FC34BDB5-3DAE-4ACC-830E-5AE74C34E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77" y="390525"/>
            <a:ext cx="4091324" cy="5809679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349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7381AD-73C5-44A3-8892-EDC93459A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664" y="276226"/>
            <a:ext cx="7416886" cy="1419224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Candara" panose="020E0502030303020204" pitchFamily="34" charset="0"/>
              </a:rPr>
              <a:t>Дмитренко, Д. В. Эпилепсия и беременность   / Дмитренко Д. В. , Шнайдер Н. А. , Егорова А. Т. [и др. ]. - Москва : ГЭОТАР-Медиа, 2022. - 296 с. - ISBN 978-5-9704-6359-8. - Текст : электронный // ЭБС "Консультант студента" : [сайт]. - URL : https://develop.studentlibrary.ru/book/ISBN9785970463598.html (дата обращения: 28.01.2023). - Режим доступа : по подписке.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EE63D1-8B07-4E2B-8770-2AD4197E4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3664" y="1809749"/>
            <a:ext cx="7226387" cy="4467225"/>
          </a:xfrm>
        </p:spPr>
        <p:txBody>
          <a:bodyPr>
            <a:noAutofit/>
          </a:bodyPr>
          <a:lstStyle/>
          <a:p>
            <a:pPr algn="just"/>
            <a:r>
              <a:rPr lang="ru-RU" sz="1600" dirty="0"/>
              <a:t>Книга посвящена чрезвычайно актуальной проблеме современного здравоохранения - беременности при эпилепсии.</a:t>
            </a:r>
          </a:p>
          <a:p>
            <a:pPr algn="just"/>
            <a:r>
              <a:rPr lang="ru-RU" sz="1600" dirty="0"/>
              <a:t>Несомненным достоинством издания является подробное описание методов профилактики врожденных пороков развития у плода с учетом </a:t>
            </a:r>
            <a:r>
              <a:rPr lang="ru-RU" sz="1600" dirty="0" err="1"/>
              <a:t>фармакогенетических</a:t>
            </a:r>
            <a:r>
              <a:rPr lang="ru-RU" sz="1600" dirty="0"/>
              <a:t> особенностей метаболизма противоэпилептических препаратов и наследственных нарушений </a:t>
            </a:r>
            <a:r>
              <a:rPr lang="ru-RU" sz="1600" dirty="0" err="1"/>
              <a:t>фолатного</a:t>
            </a:r>
            <a:r>
              <a:rPr lang="ru-RU" sz="1600" dirty="0"/>
              <a:t> цикла у женщины. Авторами разработан рекомендательный протокол планирования, ведения беременности, родов и послеродового периода у женщин, страдающих эпилепсией. Информация, представленная в книге, соответствует последним достижениям современной науки, а рассматриваемые проблемы оценены с различных точек зрения.</a:t>
            </a:r>
          </a:p>
          <a:p>
            <a:pPr algn="just"/>
            <a:r>
              <a:rPr lang="ru-RU" sz="1600" dirty="0"/>
              <a:t>Издание предназначено практикующим врачам разных специальностей - неврологам, акушерам-гинекологам, участковым терапевтам, семейным врачам, клиническим генетикам, педиатрам, клиническим нейрофизиологам, фармакологам, а также исследователям данного направления и студентам медицинских вузов.</a:t>
            </a:r>
            <a:endParaRPr lang="ru-RU" sz="14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Picture 2" descr="https://medknigaservis.ru/wp-content/uploads/2021/10/NF0020901.files_.jpg">
            <a:extLst>
              <a:ext uri="{FF2B5EF4-FFF2-40B4-BE49-F238E27FC236}">
                <a16:creationId xmlns:a16="http://schemas.microsoft.com/office/drawing/2014/main" id="{C25A943A-3F8C-4B03-94C2-6201A0D47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49" y="390526"/>
            <a:ext cx="4038600" cy="566211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599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7381AD-73C5-44A3-8892-EDC93459A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1" y="276226"/>
            <a:ext cx="7248524" cy="1419224"/>
          </a:xfrm>
        </p:spPr>
        <p:txBody>
          <a:bodyPr>
            <a:noAutofit/>
          </a:bodyPr>
          <a:lstStyle/>
          <a:p>
            <a:r>
              <a:rPr lang="ru-RU" sz="1500" dirty="0">
                <a:solidFill>
                  <a:schemeClr val="tx1"/>
                </a:solidFill>
                <a:latin typeface="Candara" panose="020E0502030303020204" pitchFamily="34" charset="0"/>
              </a:rPr>
              <a:t>Липатова Л. В. Эпилепсия. Этиология, </a:t>
            </a:r>
            <a:r>
              <a:rPr lang="ru-RU" sz="1500" dirty="0" err="1">
                <a:solidFill>
                  <a:schemeClr val="tx1"/>
                </a:solidFill>
                <a:latin typeface="Candara" panose="020E0502030303020204" pitchFamily="34" charset="0"/>
              </a:rPr>
              <a:t>патоморфология</a:t>
            </a:r>
            <a:r>
              <a:rPr lang="ru-RU" sz="1500" dirty="0">
                <a:solidFill>
                  <a:schemeClr val="tx1"/>
                </a:solidFill>
                <a:latin typeface="Candara" panose="020E0502030303020204" pitchFamily="34" charset="0"/>
              </a:rPr>
              <a:t>, патогенез, клиника, диагностика, дифференциальный диагноз, принципы терапии. Эпилептический статус : учебное пособие / Л. В. Липатова, Т. М. Алексеева, С. М. Малышев. - СПб. : Фолиант, 2019. - 56 c. - ISBN 9785939292993. - Текст : электронный // ЭБС "</a:t>
            </a:r>
            <a:r>
              <a:rPr lang="ru-RU" sz="1500" dirty="0" err="1">
                <a:solidFill>
                  <a:schemeClr val="tx1"/>
                </a:solidFill>
                <a:latin typeface="Candara" panose="020E0502030303020204" pitchFamily="34" charset="0"/>
              </a:rPr>
              <a:t>Букап</a:t>
            </a:r>
            <a:r>
              <a:rPr lang="ru-RU" sz="1500" dirty="0">
                <a:solidFill>
                  <a:schemeClr val="tx1"/>
                </a:solidFill>
                <a:latin typeface="Candara" panose="020E0502030303020204" pitchFamily="34" charset="0"/>
              </a:rPr>
              <a:t>" : [сайт]. - URL : https://www.books-up.ru/ru/book/epilepsiya-etiologiya-patomorfologiya-patogenez-klinika-diagnostika-differencialnyj-diagnoz-principy-terapii-epilepticheskij-status-13172822/ (дата обращения: 28.01.2023). - Режим доступа : по подписке.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EE63D1-8B07-4E2B-8770-2AD4197E4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0" y="1819275"/>
            <a:ext cx="6972300" cy="4327017"/>
          </a:xfrm>
        </p:spPr>
        <p:txBody>
          <a:bodyPr>
            <a:noAutofit/>
          </a:bodyPr>
          <a:lstStyle/>
          <a:p>
            <a:pPr algn="just"/>
            <a:r>
              <a:rPr lang="ru-RU" sz="1800" dirty="0"/>
              <a:t>В учебном пособии рассматриваются современные неврологические аспекты эпилепсии, подробно разбираются вопросы современной классификации, этиологии, </a:t>
            </a:r>
            <a:r>
              <a:rPr lang="ru-RU" sz="1800" dirty="0" err="1"/>
              <a:t>патоморфологии</a:t>
            </a:r>
            <a:r>
              <a:rPr lang="ru-RU" sz="1800" dirty="0"/>
              <a:t>, патогенеза, клинической диагностики, дифференциального диагноза и лечения эпилепсии. Отдельный раздел посвящен эпилептическому статусу и его лечению.</a:t>
            </a:r>
          </a:p>
          <a:p>
            <a:pPr algn="just"/>
            <a:br>
              <a:rPr lang="ru-RU" sz="1200" dirty="0"/>
            </a:br>
            <a:r>
              <a:rPr lang="ru-RU" sz="1800" dirty="0"/>
              <a:t>Учебное пособие предназначено для клинических ординаторов, обучающихся по специальности 31.08.42 "Неврология", и врачей-неврологов.</a:t>
            </a:r>
            <a:endParaRPr lang="ru-RU" sz="12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pic>
        <p:nvPicPr>
          <p:cNvPr id="6146" name="Picture 2" descr="https://www.books-up.ru/content/files/ru/3b/93/d9/Y9ypRywU4D22.jpg">
            <a:extLst>
              <a:ext uri="{FF2B5EF4-FFF2-40B4-BE49-F238E27FC236}">
                <a16:creationId xmlns:a16="http://schemas.microsoft.com/office/drawing/2014/main" id="{7667226C-A935-436D-B0D7-42A9E8FBA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22" y="276226"/>
            <a:ext cx="4052853" cy="594128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44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7381AD-73C5-44A3-8892-EDC93459A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9341" y="386080"/>
            <a:ext cx="7250709" cy="1309369"/>
          </a:xfrm>
        </p:spPr>
        <p:txBody>
          <a:bodyPr>
            <a:normAutofit/>
          </a:bodyPr>
          <a:lstStyle/>
          <a:p>
            <a:r>
              <a:rPr lang="ru-RU" sz="1700" dirty="0">
                <a:solidFill>
                  <a:schemeClr val="tx1"/>
                </a:solidFill>
                <a:latin typeface="Candara" panose="020E0502030303020204" pitchFamily="34" charset="0"/>
              </a:rPr>
              <a:t>«Эпилепсия. Важнейшая задача общественного здравоохранения. Резюме». Женева: Всемирная организация здравоохранения; (WHO/MSD/MER/19.2) 2019. Лицензия CC BY-NC-SA 3.0 IGO : [сайт]. - URL : </a:t>
            </a:r>
            <a:r>
              <a:rPr lang="en-US" sz="1700" dirty="0">
                <a:solidFill>
                  <a:schemeClr val="tx1"/>
                </a:solidFill>
                <a:latin typeface="Candara" panose="020E0502030303020204" pitchFamily="34" charset="0"/>
              </a:rPr>
              <a:t>https://www.ilae.org/files/dmfile/WHO-Summary_EpilepsyPublicHealthImperative-Russian.pdf</a:t>
            </a:r>
            <a:endParaRPr lang="ru-RU" sz="17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EE63D1-8B07-4E2B-8770-2AD4197E4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0" y="1962150"/>
            <a:ext cx="7162800" cy="4177030"/>
          </a:xfrm>
        </p:spPr>
        <p:txBody>
          <a:bodyPr>
            <a:noAutofit/>
          </a:bodyPr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Эпилепсия – это заболевание головного мозга, характеризующееся аномальной электрической активностью нервных клеток головного мозга, вызывающей появление припадков или необычных форм поведения, ощущений, а иногда и выключение сознания. На эпилепсию, которая влечет за собой неврологические, когнитивные, психологические и социальные последствия, приходится значительная доля глобального бремени болезней. Несмотря на наличие эффективных и недорогих противосудорожных препаратов, в странах с низким уровнем дохода более 75% людей, страдающих эпилепсией, не имеют доступа к лечению.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Настоящий доклад является результатом многолетнего сотрудничества между ВОЗ и ведущими неправительственными организациями, работающими в области профилактики и лечения эпилепсии, – Международной лигой по борьбе с эпилепсией (МЛБЭ) и Международным бюро по эпилепсии (МБЭ). Вместе мы добились существенного прогресса в поощрении стран к </a:t>
            </a:r>
            <a:r>
              <a:rPr lang="ru-RU" sz="1600" dirty="0" err="1">
                <a:solidFill>
                  <a:schemeClr val="tx1"/>
                </a:solidFill>
                <a:latin typeface="Candara" panose="020E0502030303020204" pitchFamily="34" charset="0"/>
              </a:rPr>
              <a:t>приоритизации</a:t>
            </a:r>
            <a:r>
              <a:rPr lang="ru-RU" sz="1600" dirty="0">
                <a:solidFill>
                  <a:schemeClr val="tx1"/>
                </a:solidFill>
                <a:latin typeface="Candara" panose="020E0502030303020204" pitchFamily="34" charset="0"/>
              </a:rPr>
              <a:t> проблемы эпилепсии в повестках дня в области общественного здравоохранения.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E0D1DA-F113-4D7A-B861-DECB566657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973" t="15001" r="24113" b="5629"/>
          <a:stretch/>
        </p:blipFill>
        <p:spPr>
          <a:xfrm>
            <a:off x="361950" y="386080"/>
            <a:ext cx="4000500" cy="56839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1970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7381AD-73C5-44A3-8892-EDC93459A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295" y="314325"/>
            <a:ext cx="7250709" cy="1323975"/>
          </a:xfrm>
        </p:spPr>
        <p:txBody>
          <a:bodyPr>
            <a:noAutofit/>
          </a:bodyPr>
          <a:lstStyle/>
          <a:p>
            <a:r>
              <a:rPr lang="ru-RU" sz="1700" dirty="0" err="1">
                <a:solidFill>
                  <a:schemeClr val="tx1"/>
                </a:solidFill>
                <a:latin typeface="Candara" panose="020E0502030303020204" pitchFamily="34" charset="0"/>
              </a:rPr>
              <a:t>Казаковцев</a:t>
            </a:r>
            <a:r>
              <a:rPr lang="ru-RU" sz="1700" dirty="0">
                <a:solidFill>
                  <a:schemeClr val="tx1"/>
                </a:solidFill>
                <a:latin typeface="Candara" panose="020E0502030303020204" pitchFamily="34" charset="0"/>
              </a:rPr>
              <a:t>, Б. А. Психические расстройства при эпилепсии : монография / Б. А. </a:t>
            </a:r>
            <a:r>
              <a:rPr lang="ru-RU" sz="1700" dirty="0" err="1">
                <a:solidFill>
                  <a:schemeClr val="tx1"/>
                </a:solidFill>
                <a:latin typeface="Candara" panose="020E0502030303020204" pitchFamily="34" charset="0"/>
              </a:rPr>
              <a:t>Казаковцев</a:t>
            </a:r>
            <a:r>
              <a:rPr lang="ru-RU" sz="1700" dirty="0">
                <a:solidFill>
                  <a:schemeClr val="tx1"/>
                </a:solidFill>
                <a:latin typeface="Candara" panose="020E0502030303020204" pitchFamily="34" charset="0"/>
              </a:rPr>
              <a:t>. — 2-е изд., </a:t>
            </a:r>
            <a:r>
              <a:rPr lang="ru-RU" sz="1700" dirty="0" err="1">
                <a:solidFill>
                  <a:schemeClr val="tx1"/>
                </a:solidFill>
                <a:latin typeface="Candara" panose="020E0502030303020204" pitchFamily="34" charset="0"/>
              </a:rPr>
              <a:t>перераб</a:t>
            </a:r>
            <a:r>
              <a:rPr lang="ru-RU" sz="1700" dirty="0">
                <a:solidFill>
                  <a:schemeClr val="tx1"/>
                </a:solidFill>
                <a:latin typeface="Candara" panose="020E0502030303020204" pitchFamily="34" charset="0"/>
              </a:rPr>
              <a:t>. и </a:t>
            </a:r>
            <a:r>
              <a:rPr lang="ru-RU" sz="1700" dirty="0" err="1">
                <a:solidFill>
                  <a:schemeClr val="tx1"/>
                </a:solidFill>
                <a:latin typeface="Candara" panose="020E0502030303020204" pitchFamily="34" charset="0"/>
              </a:rPr>
              <a:t>дополн</a:t>
            </a:r>
            <a:r>
              <a:rPr lang="ru-RU" sz="1700" dirty="0">
                <a:solidFill>
                  <a:schemeClr val="tx1"/>
                </a:solidFill>
                <a:latin typeface="Candara" panose="020E0502030303020204" pitchFamily="34" charset="0"/>
              </a:rPr>
              <a:t>. — Москва : Прометей, 2022. — 444 с. — ISBN 978-5-00172-224-3. — Текст : электронный // Лань : электронно-библиотечная система. — URL: https://e.lanbook.com/book/220760 (дата обращения: 28.01.2023). — Режим доступа: для </a:t>
            </a:r>
            <a:r>
              <a:rPr lang="ru-RU" sz="1700" dirty="0" err="1">
                <a:solidFill>
                  <a:schemeClr val="tx1"/>
                </a:solidFill>
                <a:latin typeface="Candara" panose="020E0502030303020204" pitchFamily="34" charset="0"/>
              </a:rPr>
              <a:t>авториз</a:t>
            </a:r>
            <a:r>
              <a:rPr lang="ru-RU" sz="1700" dirty="0">
                <a:solidFill>
                  <a:schemeClr val="tx1"/>
                </a:solidFill>
                <a:latin typeface="Candara" panose="020E0502030303020204" pitchFamily="34" charset="0"/>
              </a:rPr>
              <a:t>. пользователей.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EE63D1-8B07-4E2B-8770-2AD4197E4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0" y="1962150"/>
            <a:ext cx="7162800" cy="4177030"/>
          </a:xfrm>
        </p:spPr>
        <p:txBody>
          <a:bodyPr>
            <a:noAutofit/>
          </a:bodyPr>
          <a:lstStyle/>
          <a:p>
            <a:pPr algn="just"/>
            <a:r>
              <a:rPr lang="ru-RU" dirty="0"/>
              <a:t>В монографии показана возможность изучения патогенеза психических расстройств при эпилептической болезни на основе характеристик ее течения с использованием методов клинического, структурно-динамического, эпидемиологического и статистического анализа. Структурно-динамический анализ основных клинических проявлений болезни (особенностей изменения личности, пароксизмальных расстройств, психотических проявлений, деменции) проведен с учетом основных закономерностей развития болезни, ее типов и стадий течения. На основе разработанной </a:t>
            </a:r>
            <a:r>
              <a:rPr lang="ru-RU" dirty="0" err="1"/>
              <a:t>многоосевой</a:t>
            </a:r>
            <a:r>
              <a:rPr lang="ru-RU" dirty="0"/>
              <a:t> классификации эпилепсии представлена модель, позволяющая в ходе ретроспективного анализа анамнестических сведений и данных клинического обследования устанавливать клинические и социальные критерии прогноза.</a:t>
            </a:r>
            <a:endParaRPr lang="ru-RU" sz="18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Picture 2" descr="https://medknigaservis.ru/wp-content/uploads/2022/01/NF0021940.files_.jpg">
            <a:extLst>
              <a:ext uri="{FF2B5EF4-FFF2-40B4-BE49-F238E27FC236}">
                <a16:creationId xmlns:a16="http://schemas.microsoft.com/office/drawing/2014/main" id="{0F917155-D092-4C99-B708-E03C57F56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14325"/>
            <a:ext cx="4133850" cy="578739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035509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639</TotalTime>
  <Words>1100</Words>
  <Application>Microsoft Office PowerPoint</Application>
  <PresentationFormat>Широкоэкранный</PresentationFormat>
  <Paragraphs>22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Candara</vt:lpstr>
      <vt:lpstr>Ретро</vt:lpstr>
      <vt:lpstr>Презентация PowerPoint</vt:lpstr>
      <vt:lpstr>Презентация PowerPoint</vt:lpstr>
      <vt:lpstr>Презентация PowerPoint</vt:lpstr>
      <vt:lpstr>Гусев, Е. И. Эпилепсия и ее лечение   / Гусев Е. И. - Москва : ГЭОТАР-Медиа, 2016. - 320 с. - ISBN 978-5-9704-3868-8. - Текст : электронный // ЭБС "Консультант студента" : [сайт]. - URL : https://develop.studentlibrary.ru/book/ISBN9785970438688.html (дата обращения: 28.01.2023). - Режим доступа : по подписке.</vt:lpstr>
      <vt:lpstr>Гусев, Е. И. Эпилепсия и ее лечение   / Е. И. Гусев, Г. Н. Авакян, А. С. Никифоров - Москва : ГЭОТАР-Медиа, 2014. - 160 с. - ISBN 978-5-9704-3127-6. - Текст : электронный // ЭБС "Консультант студента" : [сайт]. - URL : https://develop.studentlibrary.ru/book/ISBN9785970431276.html (дата обращения: 28.01.2023). - Режим доступа : по подписке.</vt:lpstr>
      <vt:lpstr>Дмитренко, Д. В. Эпилепсия и беременность   / Дмитренко Д. В. , Шнайдер Н. А. , Егорова А. Т. [и др. ]. - Москва : ГЭОТАР-Медиа, 2022. - 296 с. - ISBN 978-5-9704-6359-8. - Текст : электронный // ЭБС "Консультант студента" : [сайт]. - URL : https://develop.studentlibrary.ru/book/ISBN9785970463598.html (дата обращения: 28.01.2023). - Режим доступа : по подписке.</vt:lpstr>
      <vt:lpstr>Липатова Л. В. Эпилепсия. Этиология, патоморфология, патогенез, клиника, диагностика, дифференциальный диагноз, принципы терапии. Эпилептический статус : учебное пособие / Л. В. Липатова, Т. М. Алексеева, С. М. Малышев. - СПб. : Фолиант, 2019. - 56 c. - ISBN 9785939292993. - Текст : электронный // ЭБС "Букап" : [сайт]. - URL : https://www.books-up.ru/ru/book/epilepsiya-etiologiya-patomorfologiya-patogenez-klinika-diagnostika-differencialnyj-diagnoz-principy-terapii-epilepticheskij-status-13172822/ (дата обращения: 28.01.2023). - Режим доступа : по подписке.</vt:lpstr>
      <vt:lpstr>«Эпилепсия. Важнейшая задача общественного здравоохранения. Резюме». Женева: Всемирная организация здравоохранения; (WHO/MSD/MER/19.2) 2019. Лицензия CC BY-NC-SA 3.0 IGO : [сайт]. - URL : https://www.ilae.org/files/dmfile/WHO-Summary_EpilepsyPublicHealthImperative-Russian.pdf</vt:lpstr>
      <vt:lpstr>Казаковцев, Б. А. Психические расстройства при эпилепсии : монография / Б. А. Казаковцев. — 2-е изд., перераб. и дополн. — Москва : Прометей, 2022. — 444 с. — ISBN 978-5-00172-224-3. — Текст : электронный // Лань : электронно-библиотечная система. — URL: https://e.lanbook.com/book/220760 (дата обращения: 28.01.2023). — Режим доступа: для авториз. пользователей.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Dmitrii Tseluiko</cp:lastModifiedBy>
  <cp:revision>43</cp:revision>
  <cp:lastPrinted>2022-11-27T11:34:20Z</cp:lastPrinted>
  <dcterms:created xsi:type="dcterms:W3CDTF">2022-11-27T08:02:12Z</dcterms:created>
  <dcterms:modified xsi:type="dcterms:W3CDTF">2023-04-02T01:25:48Z</dcterms:modified>
</cp:coreProperties>
</file>