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4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54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3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3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5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4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2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6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5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8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2D6D00-E2B7-4347-BE29-239BBA84633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BFB2D9-7AA9-4678-B5F1-8B59942E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76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3107260"/>
          </a:xfrm>
        </p:spPr>
        <p:txBody>
          <a:bodyPr>
            <a:normAutofit/>
          </a:bodyPr>
          <a:lstStyle/>
          <a:p>
            <a:r>
              <a:rPr lang="ru-RU" sz="6000" dirty="0"/>
              <a:t>Вклад врачей </a:t>
            </a:r>
            <a:r>
              <a:rPr lang="ru-RU" sz="6000" dirty="0" smtClean="0"/>
              <a:t>АГМА в победу над фашистской Германией (1941-1945 г.)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5587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91886"/>
            <a:ext cx="10353762" cy="1188164"/>
          </a:xfrm>
        </p:spPr>
        <p:txBody>
          <a:bodyPr/>
          <a:lstStyle/>
          <a:p>
            <a:r>
              <a:rPr lang="ru-RU" dirty="0"/>
              <a:t>Исаак </a:t>
            </a:r>
            <a:r>
              <a:rPr lang="ru-RU" dirty="0" err="1"/>
              <a:t>Перцович</a:t>
            </a:r>
            <a:r>
              <a:rPr lang="ru-RU" dirty="0"/>
              <a:t> Березин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675" y="1732448"/>
            <a:ext cx="7001692" cy="4703186"/>
          </a:xfrm>
        </p:spPr>
        <p:txBody>
          <a:bodyPr>
            <a:normAutofit fontScale="85000" lnSpcReduction="10000"/>
          </a:bodyPr>
          <a:lstStyle/>
          <a:p>
            <a:pPr marL="36900" indent="0" algn="just">
              <a:buNone/>
            </a:pPr>
            <a:r>
              <a:rPr lang="ru-RU" dirty="0"/>
              <a:t>Исаак </a:t>
            </a:r>
            <a:r>
              <a:rPr lang="ru-RU" dirty="0" err="1"/>
              <a:t>Перцович</a:t>
            </a:r>
            <a:r>
              <a:rPr lang="ru-RU" dirty="0"/>
              <a:t> Березин родился 25 августа 1917 года в г. Невель Великолукской области. В 1939 году окончил второй Московский Ордена Ленина и Трудового Красного знамени медицинский институт по специальности Санитарно-гигиеническое дело. </a:t>
            </a:r>
          </a:p>
          <a:p>
            <a:pPr algn="just"/>
            <a:r>
              <a:rPr lang="ru-RU" dirty="0"/>
              <a:t>С сентября 1939 по сентябрь 1945 г. служил в Советской Армии. С 1942 по 1944 г. был на фронтах Великой отечественной войны.</a:t>
            </a:r>
          </a:p>
          <a:p>
            <a:pPr algn="just"/>
            <a:r>
              <a:rPr lang="ru-RU" dirty="0"/>
              <a:t>С сентября 1976 по июнь 1977 гг. кафедрой патофизиологии. Тогда им было опубликовано большое количество научных работ, посвященных проблеме гипербарической </a:t>
            </a:r>
            <a:r>
              <a:rPr lang="ru-RU" dirty="0" err="1"/>
              <a:t>оксигенации</a:t>
            </a:r>
            <a:r>
              <a:rPr lang="ru-RU" dirty="0"/>
              <a:t>. Он являлся соавтором 12 изобретений, касающихся этой проблемы. </a:t>
            </a:r>
          </a:p>
          <a:p>
            <a:pPr algn="just"/>
            <a:r>
              <a:rPr lang="ru-RU" dirty="0"/>
              <a:t>Исаак </a:t>
            </a:r>
            <a:r>
              <a:rPr lang="ru-RU" dirty="0" err="1"/>
              <a:t>Перцович</a:t>
            </a:r>
            <a:r>
              <a:rPr lang="ru-RU" dirty="0"/>
              <a:t> Березин награжден правительственными наградами: медаль За Победу над Германией в Великой Отечественной войне 1941-1945 г., значок Отличник 1здравоохранения (1947 г.), медаль За доблестный труд (1970 г.) и юбилейные медали в честь Победы в Великой Отечественной войне.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7594" y="1613462"/>
            <a:ext cx="3731220" cy="430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35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Григорий Яковлевич </a:t>
            </a:r>
            <a:r>
              <a:rPr lang="ru-RU" dirty="0" err="1"/>
              <a:t>Либерзон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 algn="just">
              <a:buNone/>
            </a:pPr>
            <a:r>
              <a:rPr lang="ru-RU" dirty="0"/>
              <a:t>Григорий Яковлевич </a:t>
            </a:r>
            <a:r>
              <a:rPr lang="ru-RU" dirty="0" err="1"/>
              <a:t>Либерзон</a:t>
            </a:r>
            <a:r>
              <a:rPr lang="ru-RU" dirty="0"/>
              <a:t> - выпускник Казанского университета, родился в рабочем посёлке </a:t>
            </a:r>
            <a:r>
              <a:rPr lang="ru-RU" dirty="0" err="1"/>
              <a:t>Теленешты</a:t>
            </a:r>
            <a:r>
              <a:rPr lang="ru-RU" dirty="0"/>
              <a:t>. В первые годы после выпуска работал в практическом здравоохранении, в 1932- 1935 обучался в аспирантуре в институте мозга в г. Ленинграде.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1941 защитил докторскую диссертацию "Кровоизлияние в мозг при гипертонической болезни". Со времени приезда </a:t>
            </a:r>
            <a:r>
              <a:rPr lang="ru-RU" dirty="0" err="1"/>
              <a:t>Либерзона</a:t>
            </a:r>
            <a:r>
              <a:rPr lang="ru-RU" dirty="0"/>
              <a:t> в Благовещенск в 1956 формируется коллектив кафедры нервных болезней. Был её заведующим с 1956 по 1961 год.</a:t>
            </a:r>
          </a:p>
          <a:p>
            <a:pPr algn="just"/>
            <a:r>
              <a:rPr lang="ru-RU" dirty="0"/>
              <a:t>Участник ВОВ с 1941 по 1945 годы. После войны работал преподавателем в различных ВУЗах и уже тогда считался учёным с мировым именем. Был признан жертвой политического террора в СССР после ареста в 1953 году. </a:t>
            </a:r>
          </a:p>
          <a:p>
            <a:pPr algn="just"/>
            <a:r>
              <a:rPr lang="ru-RU" dirty="0"/>
              <a:t>Награжден медалями «За оборону Ленинграда», «За победу над Германией в Великой Отечественной войне 1941–1945 гг.», значком «Отличнику здравоохранения».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Валентина Николаевна Обухова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32500" lnSpcReduction="20000"/>
          </a:bodyPr>
          <a:lstStyle/>
          <a:p>
            <a:pPr marL="36900" indent="0" algn="just">
              <a:buNone/>
            </a:pPr>
            <a:r>
              <a:rPr lang="ru-RU" sz="3700" dirty="0">
                <a:effectLst/>
              </a:rPr>
              <a:t>Валентина Николаевна родилась 25 февраля 1900 года в селе Тихие горы </a:t>
            </a:r>
            <a:r>
              <a:rPr lang="ru-RU" sz="3700" dirty="0" err="1">
                <a:effectLst/>
              </a:rPr>
              <a:t>Елабужского</a:t>
            </a:r>
            <a:r>
              <a:rPr lang="ru-RU" sz="3700" dirty="0">
                <a:effectLst/>
              </a:rPr>
              <a:t> уезда Вятской губернии в семье рабочего. </a:t>
            </a:r>
          </a:p>
          <a:p>
            <a:pPr marL="36900" indent="0" algn="just">
              <a:buNone/>
            </a:pPr>
            <a:r>
              <a:rPr lang="ru-RU" sz="3700" dirty="0" smtClean="0">
                <a:effectLst/>
              </a:rPr>
              <a:t>В </a:t>
            </a:r>
            <a:r>
              <a:rPr lang="ru-RU" sz="3700" dirty="0">
                <a:effectLst/>
              </a:rPr>
              <a:t>1942 году Обухова В.Н. утверждена в ученой степени кандидата медицинских наук, с 1946 исполняла обязанности доцента, а в 1951 г. ей присвоено ученое звание доцента. В 1951 году В.Н. Обухова по конкурсу заняла должность заведующей кафедрой патофизиологии </a:t>
            </a:r>
            <a:r>
              <a:rPr lang="ru-RU" sz="3700" dirty="0" err="1">
                <a:effectLst/>
              </a:rPr>
              <a:t>Молотовского</a:t>
            </a:r>
            <a:r>
              <a:rPr lang="ru-RU" sz="3700" dirty="0">
                <a:effectLst/>
              </a:rPr>
              <a:t> (Пермского) Государственного стоматологического института.</a:t>
            </a:r>
          </a:p>
          <a:p>
            <a:pPr algn="just"/>
            <a:r>
              <a:rPr lang="ru-RU" sz="3700" dirty="0">
                <a:effectLst/>
              </a:rPr>
              <a:t>В Благовещенск Обухова В.Н. была направлена по предложению ГУУЗ, в связи с реорганизацией </a:t>
            </a:r>
            <a:r>
              <a:rPr lang="ru-RU" sz="3700" dirty="0" err="1">
                <a:effectLst/>
              </a:rPr>
              <a:t>Молотовского</a:t>
            </a:r>
            <a:r>
              <a:rPr lang="ru-RU" sz="3700" dirty="0">
                <a:effectLst/>
              </a:rPr>
              <a:t> (Пермского) стоматологического института, в котором она заведовала кафедрой патофизиологии, и по конкурсу в 1954 г. заняла должность заведующего кафедрой патофизиологии БГМИ. Будучи опытным педагогом, В.Н. Обухова быстро, в течение августа месяца 1954 г., организовала кафедру патофизиологии в новом – Благовещенском институте.</a:t>
            </a:r>
          </a:p>
          <a:p>
            <a:pPr algn="just"/>
            <a:r>
              <a:rPr lang="ru-RU" sz="3700" dirty="0">
                <a:effectLst/>
              </a:rPr>
              <a:t>За доблестный труд в Великой Отечественной войне 1941-1945 г., в 1953 году – медалью За трудовую доблесть.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4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Борис Николаевич </a:t>
            </a:r>
            <a:r>
              <a:rPr lang="ru-RU" dirty="0" err="1"/>
              <a:t>Палкин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6900" indent="0" algn="just">
              <a:buNone/>
            </a:pPr>
            <a:r>
              <a:rPr lang="ru-RU" sz="1900" dirty="0"/>
              <a:t>Родился Борис Николаевич </a:t>
            </a:r>
            <a:r>
              <a:rPr lang="ru-RU" sz="1900" dirty="0" err="1"/>
              <a:t>Палкин</a:t>
            </a:r>
            <a:r>
              <a:rPr lang="ru-RU" sz="1900" dirty="0"/>
              <a:t> 1 января 1916 года в Астраханской области. Закончив </a:t>
            </a:r>
            <a:r>
              <a:rPr lang="ru-RU" sz="1900" dirty="0" err="1"/>
              <a:t>механо</a:t>
            </a:r>
            <a:r>
              <a:rPr lang="ru-RU" sz="1900" dirty="0"/>
              <a:t>-математический факультет Ленинградского университета, работал учителем и директором сельской школы в родном крае. </a:t>
            </a:r>
          </a:p>
          <a:p>
            <a:pPr marL="36900" indent="0" algn="just">
              <a:buNone/>
            </a:pPr>
            <a:r>
              <a:rPr lang="ru-RU" sz="1900" dirty="0"/>
              <a:t>В 1939 году был призван в Советскую Армию и в 1940 году направлен на учебу в Военно-медицинскую академию им. С.М. Кирова. С осени 1941 года до конца Великой Отечественной войны он находился в действующей армии. Осенью 1945 года его уволили оттуда по состоянию здоровья. Причиной этого послужили ранения и контузии. </a:t>
            </a:r>
          </a:p>
          <a:p>
            <a:pPr marL="36900" indent="0" algn="just">
              <a:buNone/>
            </a:pPr>
            <a:r>
              <a:rPr lang="ru-RU" sz="1900" dirty="0"/>
              <a:t>Для завершения медицинского образования Борис Николаевич поступил на лечебный факультет II Московского медицинского института и в 1947 году закончил его с отличием. Спустя восемь лет именно Борис Николаевич </a:t>
            </a:r>
            <a:r>
              <a:rPr lang="ru-RU" sz="1900" dirty="0" err="1"/>
              <a:t>Палкин</a:t>
            </a:r>
            <a:r>
              <a:rPr lang="ru-RU" sz="1900" dirty="0"/>
              <a:t> стал первым заведующим кафедры организации здравоохранения АГМА. В этой должности он пробыл с 1955 по 1959 годы.</a:t>
            </a:r>
          </a:p>
          <a:p>
            <a:pPr marL="36900" indent="0" algn="just">
              <a:buNone/>
            </a:pPr>
            <a:r>
              <a:rPr lang="ru-RU" sz="1900" dirty="0"/>
              <a:t>Награжден орденами Отечественной войны II степени, «Красной звезды», медалью «За боевые заслуги», значком «Отличнику здравоохранения».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Лидия Степановна Грачёва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690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1958 году после отъезда из Благовещенска С.М. </a:t>
            </a:r>
            <a:r>
              <a:rPr lang="ru-RU" dirty="0" err="1"/>
              <a:t>Дионесова</a:t>
            </a:r>
            <a:r>
              <a:rPr lang="ru-RU" dirty="0"/>
              <a:t> на должность заведующего кафедрой нормальной физиологии была избрана Лидия Степановна, кандидат медицинских наук, доцент. </a:t>
            </a:r>
            <a:endParaRPr lang="ru-RU" dirty="0" smtClean="0"/>
          </a:p>
          <a:p>
            <a:pPr marL="36900" indent="0" algn="just">
              <a:buNone/>
            </a:pPr>
            <a:r>
              <a:rPr lang="ru-RU" dirty="0" smtClean="0"/>
              <a:t>Она </a:t>
            </a:r>
            <a:r>
              <a:rPr lang="ru-RU" dirty="0"/>
              <a:t>руководила кафедрой два срока, до 1967 года. Студенты отмечали её жесткий и несгибаемый нрав, а так же строгость в подходе к учебным дисциплинам и практическим занятьям. На них студенты производили хирургические манипуляции над животными.</a:t>
            </a:r>
          </a:p>
          <a:p>
            <a:pPr algn="just"/>
            <a:r>
              <a:rPr lang="ru-RU" dirty="0"/>
              <a:t>Лидия Степановна была участником Великой отечественной войны с 1943 года. На фронте её назначили начальником клинической лаборатории в звании капитана </a:t>
            </a:r>
            <a:r>
              <a:rPr lang="ru-RU" dirty="0" err="1"/>
              <a:t>медслужбы</a:t>
            </a:r>
            <a:r>
              <a:rPr lang="ru-RU" dirty="0"/>
              <a:t>. Именно там молодая женщина получила медаль «За Победу над Германией».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59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Иван Иванович Островский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6900" indent="0" algn="just">
              <a:buNone/>
            </a:pPr>
            <a:r>
              <a:rPr lang="ru-RU" dirty="0"/>
              <a:t>Островский Иван Иванович окончил в 1950 году Хабаровский медицинский институт. </a:t>
            </a:r>
            <a:endParaRPr lang="ru-RU" dirty="0" smtClean="0"/>
          </a:p>
          <a:p>
            <a:pPr marL="3690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1953 по 1955 год ассистент кафедры нормальной анатомии Благовещенского государственного медицинского института. С 1955 года ассистент кафедры оториноларингологии, а с 1968 по 1993 год заведующий кафедрой оториноларингологии БГМИ.</a:t>
            </a:r>
          </a:p>
          <a:p>
            <a:pPr algn="just"/>
            <a:r>
              <a:rPr lang="ru-RU" dirty="0"/>
              <a:t>Иван Иванович являлся участником Великой Отечественной Войны, награжден орденом Отечественной войны II степени, медалями за Победу над Германией, за Победу над Японией, за Доблестный Труд, знаком Отличник Здравоохранения.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Николай Григорьевич </a:t>
            </a:r>
            <a:r>
              <a:rPr lang="ru-RU" dirty="0" err="1"/>
              <a:t>Бизюк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36900" indent="0" algn="just">
              <a:buNone/>
            </a:pPr>
            <a:r>
              <a:rPr lang="ru-RU" sz="1900" dirty="0"/>
              <a:t>Николай Григорьевич родился 19 сентября 1896 г. в г. Гродно в семье служащего. После получения низшего, начального образования (4 - классного), продолжил обучение в Могилевской гимназии, которую закончил в 1915 году с медалью. В связи с тяжелым материальным положением в семье вынужден был работать с 4 класса гимназии репетитором, чертежником, грузчиком, рабочим.</a:t>
            </a:r>
          </a:p>
          <a:p>
            <a:pPr marL="36900" indent="0" algn="just">
              <a:buNone/>
            </a:pPr>
            <a:r>
              <a:rPr lang="ru-RU" sz="1900" dirty="0"/>
              <a:t>С 1941 по 1945 был научным сотрудником Центрального Украинского рентгенологического, радиологического и онкологического института. В период оккупации нескольких месяцев укрывал у себя на квартире трех красноармейцев-евреев, попавших в плен к немцам. </a:t>
            </a:r>
            <a:endParaRPr lang="ru-RU" sz="1900" dirty="0" smtClean="0"/>
          </a:p>
          <a:p>
            <a:pPr marL="36900" indent="0" algn="just">
              <a:buNone/>
            </a:pPr>
            <a:r>
              <a:rPr lang="ru-RU" sz="1900" dirty="0" smtClean="0"/>
              <a:t>Позже </a:t>
            </a:r>
            <a:r>
              <a:rPr lang="ru-RU" sz="1900" dirty="0"/>
              <a:t>Николай Григорьевич переехал на Дальний Восток и был первым заведующим курсом кожных и венерических болезней Благовещенского государственного медицинского института.</a:t>
            </a:r>
          </a:p>
          <a:p>
            <a:pPr marL="36900" indent="0" algn="just">
              <a:buNone/>
            </a:pPr>
            <a:r>
              <a:rPr lang="ru-RU" sz="1900" dirty="0"/>
              <a:t>Участник Великой отечественной войны, награжден орденом "Красная звезда" (1945 г.), медалями "За оборону Ленинграда" (1942 г.), "За победу над Германией" (1945 г.), "В память 250-летия Ленинграда (1958 г.).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0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Николай Леонидович Соломин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36900" indent="0" algn="just">
              <a:buNone/>
            </a:pPr>
            <a:r>
              <a:rPr lang="ru-RU" sz="2200" dirty="0"/>
              <a:t>Николай Леонидович родился 8 декабря 1923 г с. </a:t>
            </a:r>
            <a:r>
              <a:rPr lang="ru-RU" sz="2200" dirty="0" err="1"/>
              <a:t>Якимовское</a:t>
            </a:r>
            <a:r>
              <a:rPr lang="ru-RU" sz="2200" dirty="0"/>
              <a:t> Ярославской области. С 1939 по 1942 гг. после окончания восьмилетней школы обучался в г. Нижнем Тагиле в фельдшерско-акушерской школе. В. течение 5 месяцев работал фельдшером в поликлинике </a:t>
            </a:r>
            <a:r>
              <a:rPr lang="ru-RU" sz="2200" dirty="0" err="1"/>
              <a:t>коксо</a:t>
            </a:r>
            <a:r>
              <a:rPr lang="ru-RU" sz="2200" dirty="0"/>
              <a:t>-химического завода. </a:t>
            </a:r>
          </a:p>
          <a:p>
            <a:pPr marL="36900" indent="0" algn="just">
              <a:buNone/>
            </a:pPr>
            <a:r>
              <a:rPr lang="ru-RU" sz="2200" dirty="0"/>
              <a:t>С февраля 1943 по март 1946 г. служил в рядах Советской Армии вначале фельдшером дивизиона, а затем начальником приемно-сортировочного отделения эвакогоспиталя № 5375. В 1945 году под Берлином был тяжело ранен, по поводу чего находился в течение долгого времени на излечении в госпиталях. В марте 1946 г. был демобилизован как инвалид (пожизненно) Великой Отечественной войны в звании лейтенанта медицинской службы.  </a:t>
            </a:r>
          </a:p>
          <a:p>
            <a:pPr marL="36900" indent="0" algn="just">
              <a:buNone/>
            </a:pPr>
            <a:r>
              <a:rPr lang="ru-RU" sz="2500" dirty="0"/>
              <a:t>На кафедре АГМА проработал до сентября 1978 года. Был награжден медалями "За боевые заслуги", "За победу над Германией", "XX лет Великой отечественной войне". За активную работу получил значок  "Отличник здравоохранения".</a:t>
            </a:r>
            <a:endParaRPr lang="ru-RU" sz="22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Петр </a:t>
            </a:r>
            <a:r>
              <a:rPr lang="ru-RU" dirty="0" err="1"/>
              <a:t>Пантелеймонович</a:t>
            </a:r>
            <a:r>
              <a:rPr lang="ru-RU" dirty="0"/>
              <a:t> Данько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6900" indent="0" algn="just">
              <a:buNone/>
            </a:pPr>
            <a:r>
              <a:rPr lang="ru-RU" dirty="0"/>
              <a:t>Данько Петр </a:t>
            </a:r>
            <a:r>
              <a:rPr lang="ru-RU" dirty="0" err="1"/>
              <a:t>Пантелеймонович</a:t>
            </a:r>
            <a:r>
              <a:rPr lang="ru-RU" dirty="0"/>
              <a:t> родился 23 сентября 1914 года в селе </a:t>
            </a:r>
            <a:r>
              <a:rPr lang="ru-RU" dirty="0" err="1"/>
              <a:t>ФроловкаСерышевского</a:t>
            </a:r>
            <a:r>
              <a:rPr lang="ru-RU" dirty="0"/>
              <a:t> района Амурской области в семье крестьянина-</a:t>
            </a:r>
            <a:r>
              <a:rPr lang="ru-RU" dirty="0" err="1"/>
              <a:t>бедняка.Начал</a:t>
            </a:r>
            <a:r>
              <a:rPr lang="ru-RU" dirty="0"/>
              <a:t> учиться в 1922 году. Вступил в члены ВЛКСМ в 1930 году.</a:t>
            </a:r>
          </a:p>
          <a:p>
            <a:pPr algn="just"/>
            <a:r>
              <a:rPr lang="ru-RU" dirty="0"/>
              <a:t>В 1941 году был мобилизован в Советскую Армию. Находился в Советской Армии до июня 1946 года. За время службы в Армии был Военкомом батареи 601 Западно-артиллерийского полка, начальником разведки Артиллерийского полка 90 стрелковой дивизии, командиром батареи 6-ой Гвардейской минометной бригады 12 артиллерийской дивизии, начальником  штаба дивизии батареи 6-ой Гвардейской минометной бригады 12 артиллерийской дивизии.</a:t>
            </a:r>
          </a:p>
          <a:p>
            <a:pPr algn="just"/>
            <a:r>
              <a:rPr lang="ru-RU" dirty="0"/>
              <a:t>4 ноября 1957 года назначен на совмещение вакантной должности заведующего курсом физики Благовещенского медицинского института. Принимал активное участие в перестройке преподавания кафедры с уклоном в медицинскую физику. Принимал активное участие в общественно-политической жизни института.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1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432" y="131035"/>
            <a:ext cx="10353762" cy="97045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Никто не забыт, ничто не забыто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07507"/>
            <a:ext cx="10353762" cy="5144568"/>
          </a:xfrm>
        </p:spPr>
        <p:txBody>
          <a:bodyPr numCol="3">
            <a:normAutofit fontScale="55000" lnSpcReduction="20000"/>
          </a:bodyPr>
          <a:lstStyle/>
          <a:p>
            <a:pPr algn="ctr"/>
            <a:r>
              <a:rPr lang="ru-RU" sz="3200" dirty="0" smtClean="0"/>
              <a:t>Б. М. Абрамович</a:t>
            </a:r>
          </a:p>
          <a:p>
            <a:pPr algn="ctr"/>
            <a:r>
              <a:rPr lang="ru-RU" sz="3200" dirty="0" smtClean="0"/>
              <a:t>П</a:t>
            </a:r>
            <a:r>
              <a:rPr lang="ru-RU" sz="3200" dirty="0"/>
              <a:t>. И. </a:t>
            </a:r>
            <a:r>
              <a:rPr lang="ru-RU" sz="3200" dirty="0" smtClean="0"/>
              <a:t>Андросов</a:t>
            </a:r>
          </a:p>
          <a:p>
            <a:pPr algn="ctr"/>
            <a:r>
              <a:rPr lang="ru-RU" sz="3200" dirty="0" smtClean="0"/>
              <a:t>Л</a:t>
            </a:r>
            <a:r>
              <a:rPr lang="ru-RU" sz="3200" dirty="0"/>
              <a:t>. П. </a:t>
            </a:r>
            <a:r>
              <a:rPr lang="ru-RU" sz="3200" dirty="0" smtClean="0"/>
              <a:t>Аникин</a:t>
            </a:r>
          </a:p>
          <a:p>
            <a:pPr algn="ctr"/>
            <a:r>
              <a:rPr lang="ru-RU" sz="3200" dirty="0" smtClean="0"/>
              <a:t>Б</a:t>
            </a:r>
            <a:r>
              <a:rPr lang="ru-RU" sz="3200" dirty="0"/>
              <a:t>. Н. Анфимов</a:t>
            </a:r>
          </a:p>
          <a:p>
            <a:pPr algn="ctr"/>
            <a:r>
              <a:rPr lang="ru-RU" sz="3200" dirty="0" smtClean="0"/>
              <a:t>А</a:t>
            </a:r>
            <a:r>
              <a:rPr lang="ru-RU" sz="3200" dirty="0"/>
              <a:t>. А. </a:t>
            </a:r>
            <a:r>
              <a:rPr lang="ru-RU" sz="3200" dirty="0" smtClean="0"/>
              <a:t>Апанасенко</a:t>
            </a:r>
            <a:endParaRPr lang="ru-RU" sz="3200" dirty="0"/>
          </a:p>
          <a:p>
            <a:pPr algn="ctr"/>
            <a:r>
              <a:rPr lang="ru-RU" sz="3200" dirty="0"/>
              <a:t>В. Н. Белоусова</a:t>
            </a:r>
          </a:p>
          <a:p>
            <a:pPr algn="ctr"/>
            <a:r>
              <a:rPr lang="ru-RU" sz="3200" dirty="0" smtClean="0"/>
              <a:t>Я</a:t>
            </a:r>
            <a:r>
              <a:rPr lang="ru-RU" sz="3200" dirty="0"/>
              <a:t>. Е. </a:t>
            </a:r>
            <a:r>
              <a:rPr lang="ru-RU" sz="3200" dirty="0" err="1" smtClean="0"/>
              <a:t>Браул</a:t>
            </a:r>
            <a:endParaRPr lang="ru-RU" sz="3200" dirty="0" smtClean="0"/>
          </a:p>
          <a:p>
            <a:pPr algn="ctr"/>
            <a:r>
              <a:rPr lang="ru-RU" sz="3200" dirty="0"/>
              <a:t>Ю. Б. </a:t>
            </a:r>
            <a:r>
              <a:rPr lang="ru-RU" sz="3200" dirty="0" err="1"/>
              <a:t>Брен</a:t>
            </a:r>
            <a:endParaRPr lang="ru-RU" sz="3200" dirty="0"/>
          </a:p>
          <a:p>
            <a:pPr algn="ctr"/>
            <a:r>
              <a:rPr lang="ru-RU" sz="3200" dirty="0" smtClean="0"/>
              <a:t>Е. А. Бородин</a:t>
            </a:r>
          </a:p>
          <a:p>
            <a:pPr algn="ctr"/>
            <a:r>
              <a:rPr lang="ru-RU" sz="3200" dirty="0"/>
              <a:t>А. П. Васильев</a:t>
            </a:r>
          </a:p>
          <a:p>
            <a:pPr algn="ctr"/>
            <a:r>
              <a:rPr lang="ru-RU" sz="3200" dirty="0" smtClean="0"/>
              <a:t>Я. В. Войцеховская</a:t>
            </a:r>
          </a:p>
          <a:p>
            <a:pPr algn="ctr"/>
            <a:r>
              <a:rPr lang="ru-RU" sz="3200" dirty="0" smtClean="0"/>
              <a:t>А. А. Горемыкин</a:t>
            </a:r>
          </a:p>
          <a:p>
            <a:pPr algn="ctr"/>
            <a:r>
              <a:rPr lang="ru-RU" sz="3200" dirty="0"/>
              <a:t>П. Я. </a:t>
            </a:r>
            <a:r>
              <a:rPr lang="ru-RU" sz="3200" dirty="0" smtClean="0"/>
              <a:t>Григорьев</a:t>
            </a:r>
          </a:p>
          <a:p>
            <a:pPr algn="ctr"/>
            <a:r>
              <a:rPr lang="ru-RU" sz="3200" dirty="0"/>
              <a:t>С. М. </a:t>
            </a:r>
            <a:r>
              <a:rPr lang="ru-RU" sz="3200" dirty="0" err="1"/>
              <a:t>Дионесов</a:t>
            </a:r>
            <a:endParaRPr lang="ru-RU" sz="3200" dirty="0"/>
          </a:p>
          <a:p>
            <a:pPr algn="ctr"/>
            <a:r>
              <a:rPr lang="ru-RU" sz="3200" dirty="0" smtClean="0"/>
              <a:t>Ю</a:t>
            </a:r>
            <a:r>
              <a:rPr lang="ru-RU" sz="3200" dirty="0"/>
              <a:t>. Б. </a:t>
            </a:r>
            <a:r>
              <a:rPr lang="ru-RU" sz="3200" dirty="0" err="1"/>
              <a:t>Долгоновский</a:t>
            </a:r>
            <a:endParaRPr lang="ru-RU" sz="3200" dirty="0"/>
          </a:p>
          <a:p>
            <a:pPr algn="ctr"/>
            <a:r>
              <a:rPr lang="ru-RU" sz="3200" dirty="0" smtClean="0"/>
              <a:t>Г. А. Жорж</a:t>
            </a:r>
            <a:endParaRPr lang="ru-RU" sz="3200" dirty="0"/>
          </a:p>
          <a:p>
            <a:pPr algn="ctr"/>
            <a:r>
              <a:rPr lang="ru-RU" sz="3200" dirty="0"/>
              <a:t>Г. Я. </a:t>
            </a:r>
            <a:r>
              <a:rPr lang="ru-RU" sz="3200" dirty="0" err="1"/>
              <a:t>Иоссет</a:t>
            </a:r>
            <a:endParaRPr lang="ru-RU" sz="3200" dirty="0"/>
          </a:p>
          <a:p>
            <a:pPr algn="ctr"/>
            <a:r>
              <a:rPr lang="ru-RU" sz="3200" dirty="0"/>
              <a:t>Л. Л. Квасов</a:t>
            </a:r>
          </a:p>
          <a:p>
            <a:pPr algn="ctr"/>
            <a:r>
              <a:rPr lang="ru-RU" sz="3200" dirty="0" smtClean="0"/>
              <a:t>И</a:t>
            </a:r>
            <a:r>
              <a:rPr lang="ru-RU" sz="3200" dirty="0"/>
              <a:t>. С. </a:t>
            </a:r>
            <a:r>
              <a:rPr lang="ru-RU" sz="3200" dirty="0" err="1"/>
              <a:t>Консон</a:t>
            </a:r>
            <a:endParaRPr lang="ru-RU" sz="3200" dirty="0"/>
          </a:p>
          <a:p>
            <a:pPr algn="ctr"/>
            <a:r>
              <a:rPr lang="ru-RU" sz="3200" dirty="0"/>
              <a:t>Р. В. Королев</a:t>
            </a:r>
          </a:p>
          <a:p>
            <a:pPr algn="ctr"/>
            <a:r>
              <a:rPr lang="ru-RU" sz="3200" dirty="0"/>
              <a:t>К. Х. Короленок</a:t>
            </a:r>
          </a:p>
          <a:p>
            <a:pPr algn="ctr"/>
            <a:r>
              <a:rPr lang="ru-RU" sz="3200" dirty="0" smtClean="0"/>
              <a:t>И</a:t>
            </a:r>
            <a:r>
              <a:rPr lang="ru-RU" sz="3200" dirty="0"/>
              <a:t>. Ф. </a:t>
            </a:r>
            <a:r>
              <a:rPr lang="ru-RU" sz="3200" dirty="0" err="1"/>
              <a:t>Кумсков</a:t>
            </a:r>
            <a:endParaRPr lang="ru-RU" sz="3200" dirty="0"/>
          </a:p>
          <a:p>
            <a:pPr algn="ctr"/>
            <a:r>
              <a:rPr lang="ru-RU" sz="3200" dirty="0"/>
              <a:t>К. И. </a:t>
            </a:r>
            <a:r>
              <a:rPr lang="ru-RU" sz="3200" dirty="0" smtClean="0"/>
              <a:t>Курганов</a:t>
            </a:r>
          </a:p>
          <a:p>
            <a:pPr algn="ctr"/>
            <a:r>
              <a:rPr lang="ru-RU" sz="3200" dirty="0"/>
              <a:t>К. А. Мещерская</a:t>
            </a:r>
          </a:p>
          <a:p>
            <a:pPr algn="ctr"/>
            <a:r>
              <a:rPr lang="ru-RU" sz="3200" dirty="0"/>
              <a:t>Е. М. Морозова</a:t>
            </a:r>
          </a:p>
          <a:p>
            <a:pPr algn="ctr"/>
            <a:r>
              <a:rPr lang="ru-RU" sz="3200" dirty="0"/>
              <a:t>М. К. </a:t>
            </a:r>
            <a:r>
              <a:rPr lang="ru-RU" sz="3200" dirty="0" err="1"/>
              <a:t>Надгериев</a:t>
            </a:r>
            <a:endParaRPr lang="ru-RU" sz="3200" dirty="0"/>
          </a:p>
          <a:p>
            <a:pPr algn="ctr"/>
            <a:r>
              <a:rPr lang="ru-RU" sz="3200" dirty="0"/>
              <a:t>С. Ш. </a:t>
            </a:r>
            <a:r>
              <a:rPr lang="ru-RU" sz="3200" dirty="0" smtClean="0"/>
              <a:t>Пинкус</a:t>
            </a:r>
          </a:p>
          <a:p>
            <a:pPr algn="ctr"/>
            <a:r>
              <a:rPr lang="ru-RU" sz="3200" dirty="0" smtClean="0"/>
              <a:t>А</a:t>
            </a:r>
            <a:r>
              <a:rPr lang="ru-RU" sz="3200" dirty="0"/>
              <a:t>. Ю. Подвальный</a:t>
            </a:r>
          </a:p>
          <a:p>
            <a:pPr algn="ctr"/>
            <a:r>
              <a:rPr lang="ru-RU" sz="3200" dirty="0" smtClean="0"/>
              <a:t>В. Я. Протасов</a:t>
            </a:r>
          </a:p>
          <a:p>
            <a:pPr algn="ctr"/>
            <a:r>
              <a:rPr lang="ru-RU" sz="3200" dirty="0" smtClean="0"/>
              <a:t>С</a:t>
            </a:r>
            <a:r>
              <a:rPr lang="ru-RU" sz="3200" dirty="0"/>
              <a:t>. Г. </a:t>
            </a:r>
            <a:r>
              <a:rPr lang="ru-RU" sz="3200" dirty="0" err="1" smtClean="0"/>
              <a:t>Птицин</a:t>
            </a:r>
            <a:endParaRPr lang="ru-RU" sz="3200" dirty="0" smtClean="0"/>
          </a:p>
          <a:p>
            <a:pPr algn="ctr"/>
            <a:r>
              <a:rPr lang="ru-RU" sz="3200" dirty="0" smtClean="0"/>
              <a:t>Ю. Б. Темпер</a:t>
            </a:r>
          </a:p>
          <a:p>
            <a:pPr algn="ctr"/>
            <a:r>
              <a:rPr lang="ru-RU" sz="3200" dirty="0" smtClean="0"/>
              <a:t>С. С. </a:t>
            </a:r>
            <a:r>
              <a:rPr lang="ru-RU" sz="3200" dirty="0" err="1" smtClean="0"/>
              <a:t>Ромахин</a:t>
            </a:r>
            <a:endParaRPr lang="ru-RU" sz="3200" dirty="0" smtClean="0"/>
          </a:p>
          <a:p>
            <a:pPr algn="ctr"/>
            <a:r>
              <a:rPr lang="ru-RU" sz="3200" dirty="0" smtClean="0"/>
              <a:t>М. А. </a:t>
            </a:r>
            <a:r>
              <a:rPr lang="ru-RU" sz="3200" dirty="0" err="1" smtClean="0"/>
              <a:t>Самотейкин</a:t>
            </a:r>
            <a:endParaRPr lang="ru-RU" sz="3200" dirty="0" smtClean="0"/>
          </a:p>
          <a:p>
            <a:pPr algn="ctr"/>
            <a:r>
              <a:rPr lang="ru-RU" sz="3200" dirty="0"/>
              <a:t>Ф. И. </a:t>
            </a:r>
            <a:r>
              <a:rPr lang="ru-RU" sz="3200" dirty="0" err="1"/>
              <a:t>Стехун</a:t>
            </a:r>
            <a:endParaRPr lang="ru-RU" sz="3200" dirty="0"/>
          </a:p>
          <a:p>
            <a:pPr algn="ctr"/>
            <a:r>
              <a:rPr lang="ru-RU" sz="3200" dirty="0" smtClean="0"/>
              <a:t>И. И. </a:t>
            </a:r>
            <a:r>
              <a:rPr lang="ru-RU" sz="3200" dirty="0" err="1" smtClean="0"/>
              <a:t>Хворостухин</a:t>
            </a:r>
            <a:endParaRPr lang="ru-RU" sz="3200" dirty="0" smtClean="0"/>
          </a:p>
          <a:p>
            <a:pPr algn="ctr"/>
            <a:r>
              <a:rPr lang="ru-RU" sz="3200" dirty="0" smtClean="0"/>
              <a:t>Г. А. </a:t>
            </a:r>
            <a:r>
              <a:rPr lang="ru-RU" sz="3200" dirty="0" err="1" smtClean="0"/>
              <a:t>Хюрж</a:t>
            </a:r>
            <a:endParaRPr lang="ru-RU" sz="3200" dirty="0" smtClean="0"/>
          </a:p>
          <a:p>
            <a:pPr algn="ctr"/>
            <a:r>
              <a:rPr lang="ru-RU" sz="3200" dirty="0"/>
              <a:t>Ф. И. </a:t>
            </a:r>
            <a:r>
              <a:rPr lang="ru-RU" sz="3200" dirty="0" err="1" smtClean="0"/>
              <a:t>Шапран</a:t>
            </a:r>
            <a:endParaRPr lang="ru-RU" sz="3200" dirty="0"/>
          </a:p>
          <a:p>
            <a:pPr algn="ctr"/>
            <a:r>
              <a:rPr lang="ru-RU" sz="3200" dirty="0" smtClean="0"/>
              <a:t>П. Д. Шубин</a:t>
            </a:r>
          </a:p>
          <a:p>
            <a:pPr algn="ctr"/>
            <a:r>
              <a:rPr lang="ru-RU" sz="3200" dirty="0" smtClean="0"/>
              <a:t>З. И. </a:t>
            </a:r>
            <a:r>
              <a:rPr lang="ru-RU" sz="3200" dirty="0" err="1" smtClean="0"/>
              <a:t>Чудинова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80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День 8 мая в истории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892" y="1377108"/>
            <a:ext cx="5794477" cy="525504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После безоговорочной капитуляции Германии ее правительство было распущено, а немецкие войска на советско-германском фронте начали складывать оружие. Всего в период с 9 по 17 мая советская армия взяла в плен на основе акта о капитуляции около 1,5 миллиона солдат и офицеров противника и 101 генерала. Так завершилась Великая Отечественная война. </a:t>
            </a:r>
          </a:p>
          <a:p>
            <a:r>
              <a:rPr lang="ru-RU" dirty="0">
                <a:effectLst/>
              </a:rPr>
              <a:t>В СССР о капитуляции Германии было объявлено в ночь на 9 мая 1945 года, и по приказу Сталина в этот день в Москве был дан грандиозный салют из тысячи орудий.</a:t>
            </a:r>
          </a:p>
          <a:p>
            <a:r>
              <a:rPr lang="ru-RU" dirty="0">
                <a:effectLst/>
              </a:rPr>
              <a:t>Указом Президиума Верховного Совета СССР в ознаменование победоносного завершения Великой Отечественной войны советского народа против немецко-фашистских захватчиков и одержанных советской армией исторических побед 9 мая было объявлено Днем Победы.</a:t>
            </a:r>
          </a:p>
          <a:p>
            <a:endParaRPr lang="ru-RU" dirty="0"/>
          </a:p>
        </p:txBody>
      </p:sp>
      <p:pic>
        <p:nvPicPr>
          <p:cNvPr id="4098" name="Picture 2" descr="C:\Users\Пользователь\Desktop\kapitulyats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1520328"/>
            <a:ext cx="6081310" cy="461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589" y="4171406"/>
            <a:ext cx="10353762" cy="2429691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1600" dirty="0">
                <a:effectLst/>
              </a:rPr>
              <a:t>Невозможно переоценить вклад советских медиков на фронтах Великой Отечественной войны. </a:t>
            </a:r>
            <a:r>
              <a:rPr lang="ru-RU" sz="1600" dirty="0" smtClean="0">
                <a:effectLst/>
              </a:rPr>
              <a:t>В </a:t>
            </a:r>
            <a:r>
              <a:rPr lang="ru-RU" sz="1600" dirty="0">
                <a:effectLst/>
              </a:rPr>
              <a:t>этот период </a:t>
            </a:r>
            <a:r>
              <a:rPr lang="ru-RU" sz="1600" dirty="0" smtClean="0">
                <a:effectLst/>
              </a:rPr>
              <a:t>тысячи из них выбрали </a:t>
            </a:r>
            <a:r>
              <a:rPr lang="ru-RU" sz="1600" dirty="0">
                <a:effectLst/>
              </a:rPr>
              <a:t>служение своему долгу и рисковали собственными жизнями ради спасения советских солдат и мирных граждан. Проявляя подлинный героизм, </a:t>
            </a:r>
            <a:r>
              <a:rPr lang="ru-RU" sz="1600" dirty="0" smtClean="0">
                <a:effectLst/>
              </a:rPr>
              <a:t>врачи и другие медработники </a:t>
            </a:r>
            <a:r>
              <a:rPr lang="ru-RU" sz="1600" dirty="0">
                <a:effectLst/>
              </a:rPr>
              <a:t>без пафоса и громких слов каждый день встречались лицом к лицу с сложнейшими операциями и условиями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effectLst/>
            </a:endParaRPr>
          </a:p>
          <a:p>
            <a:pPr marL="36900" indent="0" algn="just">
              <a:buNone/>
            </a:pPr>
            <a:r>
              <a:rPr lang="ru-RU" sz="1600" dirty="0">
                <a:effectLst/>
              </a:rPr>
              <a:t>По данным статистики, на фронте и в тылу с 1941 по 1945 год трудились </a:t>
            </a:r>
            <a:r>
              <a:rPr lang="ru-RU" sz="1600" b="1" dirty="0">
                <a:effectLst/>
              </a:rPr>
              <a:t>свыше двухсот тысяч врачей </a:t>
            </a:r>
            <a:r>
              <a:rPr lang="ru-RU" sz="1600" dirty="0">
                <a:effectLst/>
              </a:rPr>
              <a:t>и полумиллионная армия средних медицинских работников. Благодаря им от </a:t>
            </a:r>
            <a:r>
              <a:rPr lang="ru-RU" sz="1600" b="1" dirty="0">
                <a:effectLst/>
              </a:rPr>
              <a:t>17 до 22 миллионов человек смогли получить медицинскую помощь после ранений</a:t>
            </a:r>
            <a:r>
              <a:rPr lang="ru-RU" sz="1600" dirty="0">
                <a:effectLst/>
              </a:rPr>
              <a:t>. И это ни смотря на частое отсутствие медикаментов, коек, а так же частичную не укомплектованность штатов медицинских бригад квалифицированными </a:t>
            </a:r>
            <a:r>
              <a:rPr lang="ru-RU" sz="1600" dirty="0" smtClean="0">
                <a:effectLst/>
              </a:rPr>
              <a:t>кадрами</a:t>
            </a:r>
            <a:r>
              <a:rPr lang="ru-RU" sz="1600" dirty="0">
                <a:effectLst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6" y="207508"/>
            <a:ext cx="5488795" cy="382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6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24" y="444137"/>
            <a:ext cx="6226627" cy="610470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dirty="0"/>
              <a:t>В феврале 1942 г. </a:t>
            </a:r>
            <a:r>
              <a:rPr lang="ru-RU" dirty="0" smtClean="0"/>
              <a:t>для них была разработана </a:t>
            </a:r>
            <a:r>
              <a:rPr lang="ru-RU" i="1" dirty="0"/>
              <a:t>единая военно-полевая медицинская доктрина</a:t>
            </a:r>
            <a:r>
              <a:rPr lang="ru-RU" dirty="0"/>
              <a:t>. Её содержание основывалось на следующих положениях:</a:t>
            </a:r>
          </a:p>
          <a:p>
            <a:pPr algn="just"/>
            <a:r>
              <a:rPr lang="ru-RU" dirty="0"/>
              <a:t>все огнестрельные раны </a:t>
            </a:r>
            <a:r>
              <a:rPr lang="ru-RU" b="1" dirty="0" smtClean="0"/>
              <a:t>являются первично-инфицированными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единственно надежным методом борьбы с инфекцией огнестрельных ран является </a:t>
            </a:r>
            <a:r>
              <a:rPr lang="ru-RU" b="1" dirty="0"/>
              <a:t>первичная обработка ран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большая часть раненых нуждается в </a:t>
            </a:r>
            <a:r>
              <a:rPr lang="ru-RU" b="1" dirty="0"/>
              <a:t>ранней хирургической обработке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раненые, подвергнутые в первые часы ранения хирургический обработке, дают наилучший прогноз</a:t>
            </a:r>
          </a:p>
          <a:p>
            <a:pPr marL="36900" indent="0" algn="just">
              <a:buNone/>
            </a:pPr>
            <a:r>
              <a:rPr lang="ru-RU" dirty="0" smtClean="0"/>
              <a:t>Основным </a:t>
            </a:r>
            <a:r>
              <a:rPr lang="ru-RU" dirty="0"/>
              <a:t>требованием к медицинской службе было обеспечение прибытия всех раненых на полевой медицинский пункт в пределах </a:t>
            </a:r>
            <a:r>
              <a:rPr lang="ru-RU" b="1" dirty="0"/>
              <a:t>до 6 часов после ранения и в медсанбат — до 12 часов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36" y="280634"/>
            <a:ext cx="5001930" cy="301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14012" y="3466011"/>
            <a:ext cx="5338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Если раненые задерживались на ротном участке или в районе батальонного медпункта и прибывали после названных сроков, то это рассматривалось как недостаток организации медицинской помощи на поле боя. Оптимальным сроком для оказания первичной хирургической помощи раненым в медсанбате считался срок в пределах шести-восьми часов после ранения.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378" y="374468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медиков из Амурской области в 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76251"/>
            <a:ext cx="5077097" cy="4659085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2600" dirty="0"/>
              <a:t>Медицинские работники всех специальностей Приамурья (врачи, фельдшеры и санитары) принимали активное участие, как в боевых действиях, так и охраняя </a:t>
            </a:r>
            <a:r>
              <a:rPr lang="ru-RU" sz="2600" dirty="0" smtClean="0"/>
              <a:t>здоровье </a:t>
            </a:r>
            <a:r>
              <a:rPr lang="ru-RU" sz="2600" dirty="0"/>
              <a:t>людей </a:t>
            </a:r>
            <a:r>
              <a:rPr lang="ru-RU" sz="2600" dirty="0" smtClean="0"/>
              <a:t>в тылу.</a:t>
            </a:r>
            <a:endParaRPr lang="ru-RU" sz="2400" dirty="0" smtClean="0"/>
          </a:p>
          <a:p>
            <a:pPr marL="36900" indent="0" algn="ctr">
              <a:buNone/>
            </a:pPr>
            <a:r>
              <a:rPr lang="ru-RU" sz="2900" dirty="0" smtClean="0"/>
              <a:t>Общее </a:t>
            </a:r>
            <a:r>
              <a:rPr lang="ru-RU" sz="2900" dirty="0"/>
              <a:t>количество </a:t>
            </a:r>
            <a:r>
              <a:rPr lang="ru-RU" sz="2900" dirty="0" err="1"/>
              <a:t>амурчан</a:t>
            </a:r>
            <a:r>
              <a:rPr lang="ru-RU" sz="2900" dirty="0"/>
              <a:t>, </a:t>
            </a:r>
            <a:r>
              <a:rPr lang="ru-RU" sz="2900" dirty="0" smtClean="0"/>
              <a:t>погибших в ВОВ с 1941 по 1945 составляло </a:t>
            </a:r>
            <a:r>
              <a:rPr lang="ru-RU" sz="2900" b="1" dirty="0"/>
              <a:t>около 40 тысяч человек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35" y="1576251"/>
            <a:ext cx="6175168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7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383176"/>
            <a:ext cx="5111932" cy="622662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dirty="0"/>
              <a:t>В военно-санитарной работе среди населения участвовали не только мужчины медики, но и амурские женщины и </a:t>
            </a:r>
            <a:r>
              <a:rPr lang="ru-RU" dirty="0" smtClean="0"/>
              <a:t>девушки:</a:t>
            </a:r>
          </a:p>
          <a:p>
            <a:pPr marL="36900" indent="0" algn="just">
              <a:buNone/>
            </a:pPr>
            <a:endParaRPr lang="ru-RU" dirty="0"/>
          </a:p>
          <a:p>
            <a:pPr algn="just"/>
            <a:r>
              <a:rPr lang="ru-RU" dirty="0"/>
              <a:t>В «Амурской правде» было опубликовано, что только за </a:t>
            </a:r>
            <a:r>
              <a:rPr lang="ru-RU" b="1" dirty="0"/>
              <a:t>24 июня 1941 </a:t>
            </a:r>
            <a:r>
              <a:rPr lang="ru-RU" dirty="0"/>
              <a:t>в обком Российского общества Красного Креста (РОКК) </a:t>
            </a:r>
            <a:r>
              <a:rPr lang="ru-RU" b="1" dirty="0"/>
              <a:t>поступило 50 заявлений </a:t>
            </a:r>
            <a:r>
              <a:rPr lang="ru-RU" dirty="0"/>
              <a:t>от девушек и женщин с просьбой зачислить их в санитарные дружины. 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/>
              <a:t>период с 22 июня по 5 августа 1941 г. были организованы и регулярно занимались </a:t>
            </a:r>
            <a:r>
              <a:rPr lang="ru-RU" b="1" dirty="0"/>
              <a:t>12 курсов медсестер</a:t>
            </a:r>
            <a:r>
              <a:rPr lang="ru-RU" dirty="0"/>
              <a:t>, на которых обучались </a:t>
            </a:r>
            <a:r>
              <a:rPr lang="ru-RU" b="1" dirty="0" smtClean="0"/>
              <a:t>338 человек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24 санитарных кружках было объединено еще </a:t>
            </a:r>
            <a:r>
              <a:rPr lang="ru-RU" b="1" dirty="0"/>
              <a:t>864 человека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1"/>
            <a:ext cx="63050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29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03" y="879566"/>
            <a:ext cx="11016948" cy="5651862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ru-RU" sz="4000" dirty="0" smtClean="0"/>
              <a:t>Немало </a:t>
            </a:r>
            <a:r>
              <a:rPr lang="ru-RU" sz="4000" dirty="0"/>
              <a:t>сотрудников </a:t>
            </a:r>
            <a:r>
              <a:rPr lang="ru-RU" sz="4000" dirty="0" smtClean="0"/>
              <a:t>БГМИ (позднее Амурского ГМА) принимало </a:t>
            </a:r>
            <a:r>
              <a:rPr lang="ru-RU" sz="4000" dirty="0"/>
              <a:t>участие </a:t>
            </a:r>
            <a:r>
              <a:rPr lang="ru-RU" sz="4000" dirty="0" smtClean="0"/>
              <a:t>во время ВОВ в рамках </a:t>
            </a:r>
            <a:r>
              <a:rPr lang="ru-RU" sz="4000" dirty="0"/>
              <a:t>медицинских </a:t>
            </a:r>
            <a:r>
              <a:rPr lang="ru-RU" sz="4000" dirty="0" smtClean="0"/>
              <a:t>бригад</a:t>
            </a:r>
            <a:r>
              <a:rPr lang="ru-RU" sz="4000" dirty="0"/>
              <a:t> </a:t>
            </a:r>
            <a:r>
              <a:rPr lang="ru-RU" sz="4000" dirty="0" smtClean="0"/>
              <a:t>и батальонов.</a:t>
            </a:r>
          </a:p>
          <a:p>
            <a:pPr marL="36900" indent="0" algn="ctr">
              <a:buNone/>
            </a:pPr>
            <a:r>
              <a:rPr lang="ru-RU" sz="4000" dirty="0" smtClean="0"/>
              <a:t>Помимо </a:t>
            </a:r>
            <a:r>
              <a:rPr lang="ru-RU" sz="4000" dirty="0"/>
              <a:t>этого будущие преподаватели и аспиранты участвовали в сдаче крови и работали медиками в больницах Благовещенска и области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259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0"/>
            <a:ext cx="10353762" cy="1214290"/>
          </a:xfrm>
        </p:spPr>
        <p:txBody>
          <a:bodyPr/>
          <a:lstStyle/>
          <a:p>
            <a:r>
              <a:rPr lang="ru-RU" dirty="0" err="1"/>
              <a:t>Меджит</a:t>
            </a:r>
            <a:r>
              <a:rPr lang="ru-RU" dirty="0"/>
              <a:t> </a:t>
            </a:r>
            <a:r>
              <a:rPr lang="ru-RU" dirty="0" err="1"/>
              <a:t>Наджафович</a:t>
            </a:r>
            <a:r>
              <a:rPr lang="ru-RU" dirty="0"/>
              <a:t> Алиев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549" y="1732448"/>
            <a:ext cx="7080068" cy="4776657"/>
          </a:xfrm>
        </p:spPr>
        <p:txBody>
          <a:bodyPr>
            <a:normAutofit fontScale="92500" lnSpcReduction="10000"/>
          </a:bodyPr>
          <a:lstStyle/>
          <a:p>
            <a:pPr marL="3690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первые годы войны </a:t>
            </a:r>
            <a:r>
              <a:rPr lang="ru-RU" dirty="0" err="1"/>
              <a:t>Меджит</a:t>
            </a:r>
            <a:r>
              <a:rPr lang="ru-RU" dirty="0"/>
              <a:t> </a:t>
            </a:r>
            <a:r>
              <a:rPr lang="ru-RU" dirty="0" err="1"/>
              <a:t>Наджафович</a:t>
            </a:r>
            <a:r>
              <a:rPr lang="ru-RU" dirty="0"/>
              <a:t> работал школьным учителем, но в 1942 году ушел добровольцем на фронт. В составе 45-ой Гвардейской армии участвовал в боях на Северном Кавказе, на территории Псковской области и в освобождении г. Ржева. Дважды был ранен.</a:t>
            </a:r>
          </a:p>
          <a:p>
            <a:pPr algn="just"/>
            <a:r>
              <a:rPr lang="ru-RU" dirty="0"/>
              <a:t>В 1951 году закончил 1-й Московский ордена Ленина медицинский институт (МОЛМИ). Работал межрайонным экспертом Актюбинской, Московской областей, начальником бюро СМЭ Тульской области (1953-1962 гг.), судебно-медицинским экспертом г. Тулы (1962-1966 гг.). </a:t>
            </a:r>
          </a:p>
          <a:p>
            <a:pPr algn="just"/>
            <a:r>
              <a:rPr lang="ru-RU" dirty="0"/>
              <a:t>В разные периоды – с 1966 по 1975 годы, а затем с 1986 по 2001 годы,  был заведующим кафедрой патологической анатомии АГМА.</a:t>
            </a:r>
          </a:p>
          <a:p>
            <a:pPr algn="just"/>
            <a:r>
              <a:rPr lang="ru-RU" dirty="0"/>
              <a:t>Награжден орденом «Отечественной войны» I степени, в 1944 году был демобилизован как инвалид Великой Отечественной войны.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9471" y="1580050"/>
            <a:ext cx="3754220" cy="49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6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87383"/>
            <a:ext cx="10353762" cy="1292667"/>
          </a:xfrm>
        </p:spPr>
        <p:txBody>
          <a:bodyPr/>
          <a:lstStyle/>
          <a:p>
            <a:r>
              <a:rPr lang="ru-RU" dirty="0"/>
              <a:t>Александр Андреевич Горемыкин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1732448"/>
            <a:ext cx="6592389" cy="4863819"/>
          </a:xfrm>
        </p:spPr>
        <p:txBody>
          <a:bodyPr>
            <a:normAutofit fontScale="85000" lnSpcReduction="10000"/>
          </a:bodyPr>
          <a:lstStyle/>
          <a:p>
            <a:pPr marL="36900" indent="0" algn="just">
              <a:buNone/>
            </a:pPr>
            <a:r>
              <a:rPr lang="ru-RU" dirty="0"/>
              <a:t>Александр Андреевич родился в амурской деревне Красный Яр, Михайловского района. Семья находилась за чертой бедности, а в 1904 потеряла отца. Чтобы выжить, ребёнку приходилось днём батрачить у состоятельных жителей, а вечером успевать на занятья в церковноприходскую школу, где маленькому Александру удалось закончить 3 класса. </a:t>
            </a:r>
          </a:p>
          <a:p>
            <a:pPr algn="just"/>
            <a:r>
              <a:rPr lang="ru-RU" dirty="0"/>
              <a:t>С 15 лет Александр работал мукомолом, а в 19-ть подал заявление в красную армию. В её составе Горемыкин прошел гражданскую и Великую Отечественную войну. Участвовал в подавлении ряда бунтов, состоял в партизанских отрядах.</a:t>
            </a:r>
          </a:p>
          <a:p>
            <a:pPr algn="just"/>
            <a:r>
              <a:rPr lang="ru-RU" dirty="0"/>
              <a:t>С сентября 1953 г. по май 1965 г. возглавлял кафедру микробиологии АГМА. Занимался изучением антимикробного действия растений Сибири и Дальнего Востока.</a:t>
            </a:r>
          </a:p>
          <a:p>
            <a:pPr algn="just"/>
            <a:r>
              <a:rPr lang="ru-RU" dirty="0"/>
              <a:t>За заслуги перед Родиной полковник медицинской службы, доцент А.А. Горемыкин был награжден орденом Красной Звезды и орденом Знак Почета, тремя медалями и знаком «Отличник здравоохранения».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0534" y="1731963"/>
            <a:ext cx="4472825" cy="486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97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83177"/>
            <a:ext cx="10353762" cy="1196873"/>
          </a:xfrm>
        </p:spPr>
        <p:txBody>
          <a:bodyPr/>
          <a:lstStyle/>
          <a:p>
            <a:r>
              <a:rPr lang="ru-RU" dirty="0"/>
              <a:t>Павел Тихонович Белозоров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83" y="1732448"/>
            <a:ext cx="7768046" cy="4582047"/>
          </a:xfrm>
        </p:spPr>
        <p:txBody>
          <a:bodyPr>
            <a:normAutofit fontScale="77500" lnSpcReduction="20000"/>
          </a:bodyPr>
          <a:lstStyle/>
          <a:p>
            <a:pPr marL="36900" indent="0" algn="just">
              <a:buNone/>
            </a:pPr>
            <a:r>
              <a:rPr lang="ru-RU" dirty="0"/>
              <a:t>Белозоров Павел Тихонович родился 15 февраля 1906 года в городе Хотин, </a:t>
            </a:r>
            <a:r>
              <a:rPr lang="ru-RU" dirty="0" err="1"/>
              <a:t>Бесарабия</a:t>
            </a:r>
            <a:r>
              <a:rPr lang="ru-RU" dirty="0"/>
              <a:t>. Окончил приходскую школу, высшее начальное училище, на протяжении ряда лет там же помогал отцу в преподавательской работе и в обработке земли. В 1930 г. окончил Одесский медицинский институт, получил специальность врача.</a:t>
            </a:r>
          </a:p>
          <a:p>
            <a:pPr algn="just"/>
            <a:r>
              <a:rPr lang="ru-RU" dirty="0"/>
              <a:t>С августа 1941 г. по февраль 1946 г. служил в Советской армии. В её составе Павел Тихонович прошел всю войну, занимая и исполняя различные командные должности. Он был начальником целого ряда военных санитарных бригад и </a:t>
            </a:r>
            <a:r>
              <a:rPr lang="ru-RU" dirty="0" err="1"/>
              <a:t>сан.частей</a:t>
            </a:r>
            <a:r>
              <a:rPr lang="ru-RU" dirty="0"/>
              <a:t>. Выступал начальником I отдела ВСУ 3 Украинского фронта (Южной Группы войск), И.О. </a:t>
            </a:r>
            <a:r>
              <a:rPr lang="ru-RU" dirty="0" err="1"/>
              <a:t>Нач.мед</a:t>
            </a:r>
            <a:r>
              <a:rPr lang="ru-RU" dirty="0"/>
              <a:t>. 3-го Украинского фронта, Начальник </a:t>
            </a:r>
            <a:r>
              <a:rPr lang="ru-RU" dirty="0" err="1"/>
              <a:t>Леч</a:t>
            </a:r>
            <a:r>
              <a:rPr lang="ru-RU" dirty="0"/>
              <a:t>. </a:t>
            </a:r>
            <a:r>
              <a:rPr lang="ru-RU" dirty="0" err="1"/>
              <a:t>Эвак</a:t>
            </a:r>
            <a:r>
              <a:rPr lang="ru-RU" dirty="0"/>
              <a:t>. Отдела УГ-133 37 Армии. </a:t>
            </a:r>
          </a:p>
          <a:p>
            <a:pPr algn="just"/>
            <a:r>
              <a:rPr lang="ru-RU" dirty="0"/>
              <a:t>Павел Тихонович Белозоров отличался интеллигентностью, организованностью, феноменальной памятью и невероятной способностью скоростного объемного чтения. К нему часто обращались сотрудники различных учебных заведений и научных учреждений города Благовещенска за помощью, чтобы осуществить точный научный перевод различных технических и медико-биологических текстов с семи языков. В 1967 году возглавил кафедру патофизиологии.</a:t>
            </a:r>
          </a:p>
          <a:p>
            <a:pPr algn="just"/>
            <a:r>
              <a:rPr lang="ru-RU" dirty="0"/>
              <a:t>Белозоров был не раз награжден правительственными наградами: За боевые заслуги – 1943 г., орден Красная звезда – 1944 г., орден Отечественной войны 2 степени - 1944 год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2763" y="1732449"/>
            <a:ext cx="3406391" cy="458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46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212</TotalTime>
  <Words>2506</Words>
  <Application>Microsoft Office PowerPoint</Application>
  <PresentationFormat>Широкоэкранный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Calisto MT</vt:lpstr>
      <vt:lpstr>Trebuchet MS</vt:lpstr>
      <vt:lpstr>Wingdings</vt:lpstr>
      <vt:lpstr>Wingdings 2</vt:lpstr>
      <vt:lpstr>Сланец</vt:lpstr>
      <vt:lpstr>Вклад врачей АГМА в победу над фашистской Германией (1941-1945 г.)</vt:lpstr>
      <vt:lpstr>Презентация PowerPoint</vt:lpstr>
      <vt:lpstr>Презентация PowerPoint</vt:lpstr>
      <vt:lpstr>Участие медиков из Амурской области в ВОВ</vt:lpstr>
      <vt:lpstr>Презентация PowerPoint</vt:lpstr>
      <vt:lpstr>Презентация PowerPoint</vt:lpstr>
      <vt:lpstr>Меджит Наджафович Алиев </vt:lpstr>
      <vt:lpstr>Александр Андреевич Горемыкин</vt:lpstr>
      <vt:lpstr>Павел Тихонович Белозоров</vt:lpstr>
      <vt:lpstr>Исаак Перцович Березин</vt:lpstr>
      <vt:lpstr>Презентация PowerPoint</vt:lpstr>
      <vt:lpstr>Презентация PowerPoint</vt:lpstr>
      <vt:lpstr>Презентация PowerPoint</vt:lpstr>
      <vt:lpstr>Презентация PowerPoint</vt:lpstr>
      <vt:lpstr> Никто не забыт, ничто не забыто</vt:lpstr>
      <vt:lpstr>День 8 мая в истории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врачей АГМА  для победы в Великой Отечественной войне</dc:title>
  <dc:creator>User</dc:creator>
  <cp:lastModifiedBy>Лариса</cp:lastModifiedBy>
  <cp:revision>23</cp:revision>
  <dcterms:created xsi:type="dcterms:W3CDTF">2022-05-03T13:08:32Z</dcterms:created>
  <dcterms:modified xsi:type="dcterms:W3CDTF">2022-05-05T12:22:18Z</dcterms:modified>
</cp:coreProperties>
</file>