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5" r:id="rId1"/>
  </p:sldMasterIdLst>
  <p:sldIdLst>
    <p:sldId id="256" r:id="rId2"/>
    <p:sldId id="265" r:id="rId3"/>
    <p:sldId id="257" r:id="rId4"/>
    <p:sldId id="258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1E3D3D-FADF-4FEE-8D3A-FAA2887FC29C}">
          <p14:sldIdLst>
            <p14:sldId id="256"/>
            <p14:sldId id="265"/>
            <p14:sldId id="257"/>
            <p14:sldId id="258"/>
          </p14:sldIdLst>
        </p14:section>
        <p14:section name="Раздел без заголовка" id="{D0AF1E5E-B978-4F5B-8F4A-5DF28E6B41BA}">
          <p14:sldIdLst>
            <p14:sldId id="261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50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ru-RU" dirty="0"/>
              <a:t>НЕВРОЛОГИЯ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8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0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4AFCA4F-9630-4515-ABF4-83CD4509E109}"/>
              </a:ext>
            </a:extLst>
          </p:cNvPr>
          <p:cNvSpPr txBox="1">
            <a:spLocks/>
          </p:cNvSpPr>
          <p:nvPr userDrawn="1"/>
        </p:nvSpPr>
        <p:spPr>
          <a:xfrm>
            <a:off x="3799647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400" b="1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НЕВРОЛОГИЯ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2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391E1-7E24-4EAB-BB0A-0366523E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8F3172-468F-41FB-88E8-57D5CF96B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EAB13F-9182-4098-B212-6678F04B3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НЕВРОЛОГИЯ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CF67F-56B5-4275-B9CA-5C23C272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4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61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ru-RU" dirty="0"/>
              <a:t>НЕВРОЛОГИЯ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1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8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8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6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2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НЕВРОЛОГИЯ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0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6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develop.studentlibrary.ru/book/ISBN9785970466728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develop.studentlibrary.ru/book/ISBN9785970463680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develop.studentlibrary.ru/book/ISBN9785970466025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develop.studentlibrary.ru/book/ISBN9785970466452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develop.studentlibrary.ru/book/ISBN9785970471111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A48E3-472E-4CAF-A1A9-F4E1A613B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3449" y="587502"/>
            <a:ext cx="7038976" cy="238429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sz="4900" dirty="0"/>
              <a:t> </a:t>
            </a:r>
            <a:endParaRPr lang="ru-RU" sz="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EE02E-1B80-47E1-8D46-B9AA85129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39" y="278722"/>
            <a:ext cx="3898446" cy="54578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8379A3-99D6-4B9A-A184-211540A95EBD}"/>
              </a:ext>
            </a:extLst>
          </p:cNvPr>
          <p:cNvSpPr/>
          <p:nvPr/>
        </p:nvSpPr>
        <p:spPr>
          <a:xfrm>
            <a:off x="4743449" y="278722"/>
            <a:ext cx="7153276" cy="40170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НОВИНКИ ЭЛЕКТРОННОЙ БИБЛИОТЕКИ </a:t>
            </a:r>
            <a:br>
              <a:rPr lang="ru-RU" sz="54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54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Неврология</a:t>
            </a:r>
            <a:r>
              <a:rPr lang="ru-RU" sz="54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br>
              <a:rPr lang="ru-RU" sz="54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360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Издания 2022 года </a:t>
            </a:r>
            <a:endParaRPr lang="ru-RU" sz="540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EFB2F3-3B24-4344-BEF2-E7953179A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91" b="10915"/>
          <a:stretch/>
        </p:blipFill>
        <p:spPr>
          <a:xfrm>
            <a:off x="6534440" y="4477615"/>
            <a:ext cx="3571293" cy="127029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A89E0A-170B-4249-B166-98BB4F60CED3}"/>
              </a:ext>
            </a:extLst>
          </p:cNvPr>
          <p:cNvSpPr/>
          <p:nvPr/>
        </p:nvSpPr>
        <p:spPr>
          <a:xfrm>
            <a:off x="6724649" y="5874852"/>
            <a:ext cx="3533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https://develop.studentlibrary.ru/</a:t>
            </a:r>
          </a:p>
        </p:txBody>
      </p:sp>
    </p:spTree>
    <p:extLst>
      <p:ext uri="{BB962C8B-B14F-4D97-AF65-F5344CB8AC3E}">
        <p14:creationId xmlns:p14="http://schemas.microsoft.com/office/powerpoint/2010/main" val="426153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61757-E8AF-498F-83FD-2A6BAC55B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1" y="457200"/>
            <a:ext cx="5830334" cy="1238250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accent2"/>
                </a:solidFill>
                <a:latin typeface="Candara" panose="020E0502030303020204" pitchFamily="34" charset="0"/>
              </a:rPr>
              <a:t>Международный день невролога отмечается ежегодно 1 декабря. </a:t>
            </a:r>
            <a:r>
              <a:rPr lang="ru-RU" sz="1600" b="1" dirty="0">
                <a:latin typeface="Candara" panose="020E0502030303020204" pitchFamily="34" charset="0"/>
              </a:rPr>
              <a:t>Неврологи изучают устройство и функционирование центральной и периферической нервной системы. В их обязанности входят вопросы возникновения, выявления, изучения механизмов развития заболеваний. Они исследуют симптомы, методы диагностики, терапии и профилактики. Работа является высоко востребованной.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A9E6C1-C01F-49D5-BAB8-B1404F801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865" y="705703"/>
            <a:ext cx="5601735" cy="502772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36201D-46AA-4F62-827E-53FF32FD49AF}"/>
              </a:ext>
            </a:extLst>
          </p:cNvPr>
          <p:cNvSpPr/>
          <p:nvPr/>
        </p:nvSpPr>
        <p:spPr>
          <a:xfrm>
            <a:off x="6019801" y="1781174"/>
            <a:ext cx="590653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Исторические факты</a:t>
            </a:r>
          </a:p>
          <a:p>
            <a:r>
              <a:rPr lang="ru-RU" sz="1100" dirty="0"/>
              <a:t>Первое описание неврологического заболевания встречается в папирусе Смита, считающимся древнейшим медицинским текстом (3300 год до н.э.).</a:t>
            </a:r>
          </a:p>
          <a:p>
            <a:r>
              <a:rPr lang="ru-RU" sz="1100" dirty="0"/>
              <a:t>В России неврология сформировалась как самостоятельная дисциплина только в 1869 г. благодаря усилиям профессора Алексея Кожевникова. До этого она являлась составной частью терапии и психиатрии.</a:t>
            </a:r>
          </a:p>
          <a:p>
            <a:r>
              <a:rPr lang="ru-RU" sz="1100" dirty="0"/>
              <a:t>Значительный вклад в развитие данного направления знаний внес Иван Павлов. Он был удостоен Нобелевской премии в области медицины и физиологии 1904 года.</a:t>
            </a:r>
          </a:p>
          <a:p>
            <a:r>
              <a:rPr lang="ru-RU" sz="1100" b="1" dirty="0"/>
              <a:t>Интересные факты</a:t>
            </a:r>
          </a:p>
          <a:p>
            <a:r>
              <a:rPr lang="ru-RU" sz="1100" dirty="0"/>
              <a:t>В Российской Федерации плотность сосудистых патологий головного мозга оценивается на уровне 350 – 400 человек на 100 тысяч жителей.</a:t>
            </a:r>
          </a:p>
          <a:p>
            <a:r>
              <a:rPr lang="ru-RU" sz="1100" dirty="0"/>
              <a:t>Одним из симптомов неврологических заболеваний, требующих обследования, являются головные боли, шум в ушах, шаткость при ходьбе, ухудшение памяти и внимания, нарушение речи.</a:t>
            </a:r>
          </a:p>
          <a:p>
            <a:r>
              <a:rPr lang="ru-RU" sz="1100" dirty="0"/>
              <a:t>Ученые установили, что часто перерабатывающие работники попадают в группу риска по болезням системы кровообращения. Риск инсульта и инфаркта у трудоголиков более, чем на 40% превышает риск развития этих болезней в группе трудящихся со среднестатистическими нагрузками.</a:t>
            </a:r>
          </a:p>
          <a:p>
            <a:r>
              <a:rPr lang="ru-RU" sz="1100" dirty="0"/>
              <a:t>В 19 веке предполагалось, что эпилепсию провоцирует избыточная сексуальная жизнь, хотя это неверно.</a:t>
            </a:r>
          </a:p>
          <a:p>
            <a:r>
              <a:rPr lang="ru-RU" sz="1100" dirty="0"/>
              <a:t>Если положить человеческий череп на землю и надавливать на него до тех пор, пока он не треснет, то при медленном нарастании нагрузки это скелетное образование может выдержать вес 3 тонны.</a:t>
            </a:r>
          </a:p>
          <a:p>
            <a:r>
              <a:rPr lang="ru-RU" sz="1100" dirty="0"/>
              <a:t>Поиск необходимой информации в интернете активизирует работу различных зон мозговой </a:t>
            </a:r>
            <a:r>
              <a:rPr lang="ru-RU" sz="1100" dirty="0" err="1"/>
              <a:t>коры</a:t>
            </a:r>
            <a:r>
              <a:rPr lang="ru-RU" sz="1100" dirty="0"/>
              <a:t>. И, после завершения работы, мозговая активность еще долгое время сохраняется.</a:t>
            </a:r>
          </a:p>
          <a:p>
            <a:r>
              <a:rPr lang="ru-RU" sz="1100" dirty="0"/>
              <a:t>По Аристотелю, главной функцией мозга является охлаждение сердца.</a:t>
            </a:r>
          </a:p>
        </p:txBody>
      </p:sp>
    </p:spTree>
    <p:extLst>
      <p:ext uri="{BB962C8B-B14F-4D97-AF65-F5344CB8AC3E}">
        <p14:creationId xmlns:p14="http://schemas.microsoft.com/office/powerpoint/2010/main" val="30665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1" y="265005"/>
            <a:ext cx="7191374" cy="1459021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Неврология : национальное руководство : в 2-х т. Т. 1. / под ред. Е. И. Гусева, А. Н. Коновалова, В. И. Скворцовой. - 2-е изд. , 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перераб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. и доп. - Москва : ГЭОТАР-Медиа, 2022. - 880 с. (Серия "Национальные руководства") - ISBN 978-5-9704-6672-8. - Текст : электронный // ЭБС "Консультант студента" : [сайт]. - URL : 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  <a:hlinkClick r:id="rId2"/>
              </a:rPr>
              <a:t>https://develop.studentlibrary.ru/book/ISBN9785970466728.html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838325"/>
            <a:ext cx="7115173" cy="422910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Во втором издании национального руководства значительное внимание уделено современным методам профилактики, диагностики, фармакотерапии заболеваний нервной системы, а также немедикаментозным методам их лечения. Отдельные разделы посвящены клиническим рекомендациям по основным синдромам и заболеваниям.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В подготовке настоящего издания принимали участие ведущие специалисты-неврологи.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Руководство предназначено неврологам, нейрохирургам, кардиологам, терапевтам, врачам общей практики и представителям других медицинских дисциплин, а также студентам старших курсов медицинских высших учебных заведений, интернам, ординаторам, аспирантам.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950194-7305-4E1B-80A7-754946D7F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1" t="2246"/>
          <a:stretch/>
        </p:blipFill>
        <p:spPr>
          <a:xfrm>
            <a:off x="276226" y="265005"/>
            <a:ext cx="4371974" cy="59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4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1" y="390525"/>
            <a:ext cx="7248524" cy="1104900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Рачин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, А. П. Психотерапия боли   / А. П. 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Рачин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, К. А. Якунин. - Москва : ГЭОТАР-Медиа, 2022. - 192 с. - ISBN 978-5-9704-6368-0. - Текст : электронный // ЭБС "Консультант студента" : [сайт]. - URL : 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  <a:hlinkClick r:id="rId2"/>
              </a:rPr>
              <a:t>https://develop.studentlibrary.ru/book/ISBN9785970463680.html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1" y="1876425"/>
            <a:ext cx="7248524" cy="40195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В книге изложены актуальные вопросы психотерапии боли с учетом последних достижений в этой области. Описан ряд практических, в том числе авторских, "противоболевых" психотерапевтических методик.</a:t>
            </a:r>
          </a:p>
          <a:p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Издание адресовано клиническим психологам, психотерапевтам, врачам общей практики, неврологам, врачам физической, реабилитационной медицины, а также пациентам с хроническими болевыми синдромами.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3C3510-0098-4004-9F97-C4974F0F8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50" t="2664" r="3197"/>
          <a:stretch/>
        </p:blipFill>
        <p:spPr>
          <a:xfrm>
            <a:off x="381000" y="390525"/>
            <a:ext cx="4143376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4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650" y="276226"/>
            <a:ext cx="7477125" cy="1419224"/>
          </a:xfrm>
        </p:spPr>
        <p:txBody>
          <a:bodyPr>
            <a:noAutofit/>
          </a:bodyPr>
          <a:lstStyle/>
          <a:p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Жаднов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, В. А. Системный анализ 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коморбидности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 в неврологии. Практические рекомендации   / В. А. 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Жаднов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, М. М. Лапкин, Р. А. Зорин, Б. Ю. Володин - Москва : ГЭОТАР-Медиа, 2022. - 176 с. - ISBN 978-5-9704-6602-5. - Текст : электронный // ЭБС "Консультант студента" : [сайт]. - URL : 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  <a:hlinkClick r:id="rId2"/>
              </a:rPr>
              <a:t>https://develop.studentlibrary.ru/book/ISBN9785970466025.html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940" y="1809749"/>
            <a:ext cx="7312111" cy="446722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В издании описаны результаты исследования механизмов неврологических заболеваний с точки зрения общности различных заболеваний и неслучайности их совпадения (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коморбидности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). Кроме того, продемонстрированы теоретические и клинико-физиологические обоснования противопоставления механизмов различных заболеваний (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контрморбидности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). На основе изучения физиологических механизмов заболеваний и использования системного клинико-физиологического подхода представлены теоретические выводы о взаимодействии и противопоставлении базовых неврологических и соматических расстройств и заболеваний. Уделено внимание разработке индивидуальных корригирующих факторов в лечении неврологической и соматической патологии. 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Изда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ние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 рекомендовано научно-плановым советом ФГБОУ ВО "Рязанский государственный медицинский университет им. акад. И.П. Павлова" Минздрава России.</a:t>
            </a:r>
          </a:p>
          <a:p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Книга предназначена неврологам, психиатрам, физиологам, специалистам в области 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системологии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43D163-FE32-4879-B677-981BCC93C4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4" t="2688" r="3193"/>
          <a:stretch/>
        </p:blipFill>
        <p:spPr>
          <a:xfrm>
            <a:off x="361949" y="400051"/>
            <a:ext cx="4155991" cy="57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1" y="276226"/>
            <a:ext cx="7248524" cy="141922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Candara" panose="020E0502030303020204" pitchFamily="34" charset="0"/>
              </a:rPr>
              <a:t>Извозчиков, С. Б. Туннельные </a:t>
            </a:r>
            <a:r>
              <a:rPr lang="ru-RU" sz="2000" dirty="0" err="1">
                <a:solidFill>
                  <a:schemeClr val="tx1"/>
                </a:solidFill>
                <a:latin typeface="Candara" panose="020E0502030303020204" pitchFamily="34" charset="0"/>
              </a:rPr>
              <a:t>пудендоневропатии</a:t>
            </a:r>
            <a:r>
              <a:rPr lang="ru-RU" sz="2000" dirty="0">
                <a:solidFill>
                  <a:schemeClr val="tx1"/>
                </a:solidFill>
                <a:latin typeface="Candara" panose="020E0502030303020204" pitchFamily="34" charset="0"/>
              </a:rPr>
              <a:t> / С. Б. Извозчиков. ― 3-е изд. , </a:t>
            </a:r>
            <a:r>
              <a:rPr lang="ru-RU" sz="2000" dirty="0" err="1">
                <a:solidFill>
                  <a:schemeClr val="tx1"/>
                </a:solidFill>
                <a:latin typeface="Candara" panose="020E0502030303020204" pitchFamily="34" charset="0"/>
              </a:rPr>
              <a:t>перераб</a:t>
            </a:r>
            <a:r>
              <a:rPr lang="ru-RU" sz="2000" dirty="0">
                <a:solidFill>
                  <a:schemeClr val="tx1"/>
                </a:solidFill>
                <a:latin typeface="Candara" panose="020E0502030303020204" pitchFamily="34" charset="0"/>
              </a:rPr>
              <a:t>. и доп. - Москва : ГЭОТАР-Медиа, 2022. - 80 с. (Серия SMART) - ISBN 978-5-9704-6645-2. - Текст : электронный // ЭБС "Консультант студента" : [сайт]. - URL : </a:t>
            </a:r>
            <a:r>
              <a:rPr lang="ru-RU" sz="2000" dirty="0">
                <a:solidFill>
                  <a:schemeClr val="tx1"/>
                </a:solidFill>
                <a:latin typeface="Candara" panose="020E0502030303020204" pitchFamily="34" charset="0"/>
                <a:hlinkClick r:id="rId2"/>
              </a:rPr>
              <a:t>https://develop.studentlibrary.ru/book/ISBN9785970466452.html</a:t>
            </a:r>
            <a:r>
              <a:rPr lang="ru-RU" sz="20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0" y="1962150"/>
            <a:ext cx="7162800" cy="417703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В руководстве изложены современные представления об одной из актуальных междисциплинарных проблем в медицине - компрессионных поражениях полового нерва (туннельных 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пудендоневропатиях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). Приведены авторское определение и топографическая классификация тазовой боли, описан вариант 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пудендального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 симптома 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Тинеля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 при 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интерлигаментарных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 компрессиях. Рассмотрены с авторских позиций отдельные положения используемых в клинической практике Нантских 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диа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 гностических критериев 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пудендальной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 невралгии 2006 г. Проанализированы причины редкой 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выявляемости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 заболевания. Представлены клинические и инструментальные методы диагностики и подходы к лечению туннельных </a:t>
            </a:r>
            <a:r>
              <a:rPr lang="ru-RU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пудендоневропатий</a:t>
            </a:r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. Издание ориентировано на врачей-неврологов, может быть интересно и другим специалистам: урологам, гинекологам, проктологам, хирургам, врачам мануальной терапии и общей практики.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7775C7-75E1-423A-8D9A-EC2B3E5B6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2" t="1916" r="2673"/>
          <a:stretch/>
        </p:blipFill>
        <p:spPr>
          <a:xfrm>
            <a:off x="361950" y="409574"/>
            <a:ext cx="4267201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341" y="386080"/>
            <a:ext cx="7250709" cy="1309369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  <a:latin typeface="Candara" panose="020E0502030303020204" pitchFamily="34" charset="0"/>
              </a:rPr>
              <a:t>Зайцев, А. В. Хроническая тазовая боль : клиника, диагностика, лечение / А. В. Зайцев, М. Ю. Максимова, М. Н. Шаров [и др. ]. - Москва : ГЭОТАР-Медиа, 2022. - 128 с. - ISBN 978-5-9704-7111-1. - Текст : электронный // ЭБС "Консультант студента" : [сайт]. - URL : </a:t>
            </a:r>
            <a:r>
              <a:rPr lang="ru-RU" sz="2000" dirty="0">
                <a:solidFill>
                  <a:schemeClr val="tx1"/>
                </a:solidFill>
                <a:latin typeface="Candara" panose="020E0502030303020204" pitchFamily="34" charset="0"/>
                <a:hlinkClick r:id="rId2"/>
              </a:rPr>
              <a:t>https://develop.studentlibrary.ru/book/ISBN9785970471111.html</a:t>
            </a:r>
            <a:r>
              <a:rPr lang="ru-RU" sz="20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0" y="1962150"/>
            <a:ext cx="7162800" cy="417703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В связи с многообразием причин и клинических проявлений хроническая тазовая боль является междисциплинарной проблемой, что обосновывает необходимость подготовки высококвалифицированных спе­циа­листов для обеспечения оказания качественной помощи этой категории пациентов.</a:t>
            </a:r>
          </a:p>
          <a:p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В книге описаны основные виды хронической тазовой боли и их причины, приведены классификация, клиническая картина, диагностика и лечение.</a:t>
            </a:r>
          </a:p>
          <a:p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Издание предназначено урологам, неврологам, гинекологам, проктологам, хирургам, клиническим ординаторам, слушателям факультетов дополнительного профессионального образования, студентам медицинских вузов.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988CAA-9BCB-4BD0-B13E-5FA89C774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7" t="3116" b="1206"/>
          <a:stretch/>
        </p:blipFill>
        <p:spPr>
          <a:xfrm>
            <a:off x="361950" y="386081"/>
            <a:ext cx="4217391" cy="55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7089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</TotalTime>
  <Words>1158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Candara</vt:lpstr>
      <vt:lpstr>Ретро</vt:lpstr>
      <vt:lpstr>   </vt:lpstr>
      <vt:lpstr>Международный день невролога отмечается ежегодно 1 декабря. Неврологи изучают устройство и функционирование центральной и периферической нервной системы. В их обязанности входят вопросы возникновения, выявления, изучения механизмов развития заболеваний. Они исследуют симптомы, методы диагностики, терапии и профилактики. Работа является высоко востребованной. </vt:lpstr>
      <vt:lpstr>Неврология : национальное руководство : в 2-х т. Т. 1. / под ред. Е. И. Гусева, А. Н. Коновалова, В. И. Скворцовой. - 2-е изд. , перераб. и доп. - Москва : ГЭОТАР-Медиа, 2022. - 880 с. (Серия "Национальные руководства") - ISBN 978-5-9704-6672-8. - Текст : электронный // ЭБС "Консультант студента" : [сайт]. - URL : https://develop.studentlibrary.ru/book/ISBN9785970466728.html   </vt:lpstr>
      <vt:lpstr>Рачин, А. П. Психотерапия боли   / А. П. Рачин, К. А. Якунин. - Москва : ГЭОТАР-Медиа, 2022. - 192 с. - ISBN 978-5-9704-6368-0. - Текст : электронный // ЭБС "Консультант студента" : [сайт]. - URL : https://develop.studentlibrary.ru/book/ISBN9785970463680.html   </vt:lpstr>
      <vt:lpstr>Жаднов, В. А. Системный анализ коморбидности в неврологии. Практические рекомендации   / В. А. Жаднов, М. М. Лапкин, Р. А. Зорин, Б. Ю. Володин - Москва : ГЭОТАР-Медиа, 2022. - 176 с. - ISBN 978-5-9704-6602-5. - Текст : электронный // ЭБС "Консультант студента" : [сайт]. - URL : https://develop.studentlibrary.ru/book/ISBN9785970466025.html </vt:lpstr>
      <vt:lpstr>Извозчиков, С. Б. Туннельные пудендоневропатии / С. Б. Извозчиков. ― 3-е изд. , перераб. и доп. - Москва : ГЭОТАР-Медиа, 2022. - 80 с. (Серия SMART) - ISBN 978-5-9704-6645-2. - Текст : электронный // ЭБС "Консультант студента" : [сайт]. - URL : https://develop.studentlibrary.ru/book/ISBN9785970466452.html </vt:lpstr>
      <vt:lpstr>Зайцев, А. В. Хроническая тазовая боль : клиника, диагностика, лечение / А. В. Зайцев, М. Ю. Максимова, М. Н. Шаров [и др. ]. - Москва : ГЭОТАР-Медиа, 2022. - 128 с. - ISBN 978-5-9704-7111-1. - Текст : электронный // ЭБС "Консультант студента" : [сайт]. - URL : https://develop.studentlibrary.ru/book/ISBN9785970471111.html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2022-11-27T08:02:12Z</dcterms:created>
  <dcterms:modified xsi:type="dcterms:W3CDTF">2022-11-27T11:41:25Z</dcterms:modified>
</cp:coreProperties>
</file>