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1" r:id="rId6"/>
    <p:sldId id="260" r:id="rId7"/>
    <p:sldId id="265" r:id="rId8"/>
    <p:sldId id="262" r:id="rId9"/>
    <p:sldId id="263"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991"/>
    <a:srgbClr val="EE2D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255BACB-57C5-41E3-8174-243DD1F7F9B1}"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317638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55BACB-57C5-41E3-8174-243DD1F7F9B1}"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165836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55BACB-57C5-41E3-8174-243DD1F7F9B1}"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251187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55BACB-57C5-41E3-8174-243DD1F7F9B1}"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207312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55BACB-57C5-41E3-8174-243DD1F7F9B1}"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11273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255BACB-57C5-41E3-8174-243DD1F7F9B1}" type="datetimeFigureOut">
              <a:rPr lang="ru-RU" smtClean="0"/>
              <a:t>20.04.2022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344468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255BACB-57C5-41E3-8174-243DD1F7F9B1}" type="datetimeFigureOut">
              <a:rPr lang="ru-RU" smtClean="0"/>
              <a:t>20.04.2022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403609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255BACB-57C5-41E3-8174-243DD1F7F9B1}" type="datetimeFigureOut">
              <a:rPr lang="ru-RU" smtClean="0"/>
              <a:t>20.04.2022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42443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55BACB-57C5-41E3-8174-243DD1F7F9B1}" type="datetimeFigureOut">
              <a:rPr lang="ru-RU" smtClean="0"/>
              <a:t>20.04.2022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244315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255BACB-57C5-41E3-8174-243DD1F7F9B1}" type="datetimeFigureOut">
              <a:rPr lang="ru-RU" smtClean="0"/>
              <a:t>20.04.2022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284139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255BACB-57C5-41E3-8174-243DD1F7F9B1}" type="datetimeFigureOut">
              <a:rPr lang="ru-RU" smtClean="0"/>
              <a:t>20.04.2022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3AF7AF-A38B-472B-9C60-76432F97ADDB}" type="slidenum">
              <a:rPr lang="ru-RU" smtClean="0"/>
              <a:t>‹#›</a:t>
            </a:fld>
            <a:endParaRPr lang="ru-RU"/>
          </a:p>
        </p:txBody>
      </p:sp>
    </p:spTree>
    <p:extLst>
      <p:ext uri="{BB962C8B-B14F-4D97-AF65-F5344CB8AC3E}">
        <p14:creationId xmlns:p14="http://schemas.microsoft.com/office/powerpoint/2010/main" val="101750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5BACB-57C5-41E3-8174-243DD1F7F9B1}" type="datetimeFigureOut">
              <a:rPr lang="ru-RU" smtClean="0"/>
              <a:t>20.04.2022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AF7AF-A38B-472B-9C60-76432F97ADDB}" type="slidenum">
              <a:rPr lang="ru-RU" smtClean="0"/>
              <a:t>‹#›</a:t>
            </a:fld>
            <a:endParaRPr lang="ru-RU"/>
          </a:p>
        </p:txBody>
      </p:sp>
    </p:spTree>
    <p:extLst>
      <p:ext uri="{BB962C8B-B14F-4D97-AF65-F5344CB8AC3E}">
        <p14:creationId xmlns:p14="http://schemas.microsoft.com/office/powerpoint/2010/main" val="4973067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88566" y="1680754"/>
            <a:ext cx="9389249" cy="3191435"/>
          </a:xfrm>
        </p:spPr>
        <p:txBody>
          <a:bodyPr>
            <a:normAutofit/>
          </a:bodyPr>
          <a:lstStyle/>
          <a:p>
            <a:r>
              <a:rPr lang="ru-RU" sz="9600" dirty="0" smtClean="0">
                <a:solidFill>
                  <a:srgbClr val="006991"/>
                </a:solidFill>
                <a:latin typeface="Times New Roman" panose="02020603050405020304" pitchFamily="18" charset="0"/>
                <a:cs typeface="Times New Roman" panose="02020603050405020304" pitchFamily="18" charset="0"/>
              </a:rPr>
              <a:t>20 апреля</a:t>
            </a:r>
            <a:endParaRPr lang="ru-RU" sz="9600" dirty="0">
              <a:solidFill>
                <a:srgbClr val="00699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14825" y="4889223"/>
            <a:ext cx="9672918" cy="1667179"/>
          </a:xfrm>
        </p:spPr>
        <p:txBody>
          <a:bodyPr>
            <a:normAutofit/>
          </a:bodyPr>
          <a:lstStyle/>
          <a:p>
            <a:r>
              <a:rPr lang="ru-RU" dirty="0" smtClean="0">
                <a:solidFill>
                  <a:srgbClr val="FF0000"/>
                </a:solidFill>
                <a:latin typeface="Times New Roman" panose="02020603050405020304" pitchFamily="18" charset="0"/>
                <a:cs typeface="Times New Roman" panose="02020603050405020304" pitchFamily="18" charset="0"/>
              </a:rPr>
              <a:t>         </a:t>
            </a:r>
            <a:r>
              <a:rPr lang="ru-RU" sz="3600" dirty="0" smtClean="0">
                <a:solidFill>
                  <a:srgbClr val="FF0000"/>
                </a:solidFill>
                <a:latin typeface="Times New Roman" panose="02020603050405020304" pitchFamily="18" charset="0"/>
                <a:cs typeface="Times New Roman" panose="02020603050405020304" pitchFamily="18" charset="0"/>
              </a:rPr>
              <a:t>Национальный</a:t>
            </a:r>
            <a:r>
              <a:rPr lang="ru-RU" sz="3600" dirty="0" smtClean="0">
                <a:solidFill>
                  <a:srgbClr val="EE2D24"/>
                </a:solidFill>
                <a:latin typeface="Times New Roman" panose="02020603050405020304" pitchFamily="18" charset="0"/>
                <a:cs typeface="Times New Roman" panose="02020603050405020304" pitchFamily="18" charset="0"/>
              </a:rPr>
              <a:t> день донора</a:t>
            </a:r>
            <a:endParaRPr lang="ru-RU" dirty="0">
              <a:solidFill>
                <a:srgbClr val="EE2D24"/>
              </a:solidFill>
              <a:latin typeface="Times New Roman" panose="02020603050405020304" pitchFamily="18" charset="0"/>
              <a:cs typeface="Times New Roman" panose="02020603050405020304" pitchFamily="18" charset="0"/>
            </a:endParaRPr>
          </a:p>
        </p:txBody>
      </p:sp>
      <p:sp>
        <p:nvSpPr>
          <p:cNvPr id="5" name="Капля 4"/>
          <p:cNvSpPr/>
          <p:nvPr/>
        </p:nvSpPr>
        <p:spPr>
          <a:xfrm>
            <a:off x="9622972" y="439239"/>
            <a:ext cx="1332411" cy="1241515"/>
          </a:xfrm>
          <a:prstGeom prst="teardrop">
            <a:avLst/>
          </a:prstGeom>
          <a:solidFill>
            <a:srgbClr val="FF0000"/>
          </a:solidFill>
          <a:ln>
            <a:solidFill>
              <a:srgbClr val="FF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b="1">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Капля 5"/>
          <p:cNvSpPr/>
          <p:nvPr/>
        </p:nvSpPr>
        <p:spPr>
          <a:xfrm>
            <a:off x="9622972" y="1939835"/>
            <a:ext cx="757646" cy="748937"/>
          </a:xfrm>
          <a:prstGeom prst="teardrop">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Капля 6"/>
          <p:cNvSpPr/>
          <p:nvPr/>
        </p:nvSpPr>
        <p:spPr>
          <a:xfrm>
            <a:off x="10955383" y="1828800"/>
            <a:ext cx="505097" cy="548640"/>
          </a:xfrm>
          <a:prstGeom prst="teardrop">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Капля 7"/>
          <p:cNvSpPr/>
          <p:nvPr/>
        </p:nvSpPr>
        <p:spPr>
          <a:xfrm flipH="1">
            <a:off x="1688566" y="4132729"/>
            <a:ext cx="1079863" cy="1140823"/>
          </a:xfrm>
          <a:prstGeom prst="teardrop">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0250" y="336417"/>
            <a:ext cx="5701042" cy="3206836"/>
          </a:xfrm>
          <a:prstGeom prst="rect">
            <a:avLst/>
          </a:prstGeom>
        </p:spPr>
      </p:pic>
      <p:sp>
        <p:nvSpPr>
          <p:cNvPr id="10" name="Капля 9"/>
          <p:cNvSpPr/>
          <p:nvPr/>
        </p:nvSpPr>
        <p:spPr>
          <a:xfrm flipH="1">
            <a:off x="866630" y="4639363"/>
            <a:ext cx="439271" cy="499719"/>
          </a:xfrm>
          <a:prstGeom prst="teardrop">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66218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601742"/>
            <a:ext cx="10515600" cy="1325563"/>
          </a:xfrm>
        </p:spPr>
        <p:txBody>
          <a:bodyPr>
            <a:normAutofit fontScale="90000"/>
          </a:bodyPr>
          <a:lstStyle/>
          <a:p>
            <a:pPr algn="ctr"/>
            <a:r>
              <a:rPr lang="ru-RU" sz="2200" dirty="0" smtClean="0">
                <a:solidFill>
                  <a:srgbClr val="006991"/>
                </a:solidFill>
                <a:latin typeface="Times New Roman" panose="02020603050405020304" pitchFamily="18" charset="0"/>
                <a:cs typeface="Times New Roman" panose="02020603050405020304" pitchFamily="18" charset="0"/>
              </a:rPr>
              <a:t>Служба крови является </a:t>
            </a:r>
            <a:r>
              <a:rPr lang="ru-RU" sz="2200" dirty="0" smtClean="0">
                <a:solidFill>
                  <a:srgbClr val="FF0000"/>
                </a:solidFill>
                <a:latin typeface="Times New Roman" panose="02020603050405020304" pitchFamily="18" charset="0"/>
                <a:cs typeface="Times New Roman" panose="02020603050405020304" pitchFamily="18" charset="0"/>
              </a:rPr>
              <a:t>одним из важнейших разделов здравоохранения, направленных на снижение смертности и инвалидности населения от несчастных случаев, острых и хронических заболеваний, в том числе при катастрофах и других чрезвычайных ситуациях</a:t>
            </a:r>
            <a:r>
              <a:rPr lang="ru-RU" sz="2200" dirty="0" smtClean="0">
                <a:solidFill>
                  <a:srgbClr val="006991"/>
                </a:solidFill>
                <a:latin typeface="Times New Roman" panose="02020603050405020304" pitchFamily="18" charset="0"/>
                <a:cs typeface="Times New Roman" panose="02020603050405020304" pitchFamily="18" charset="0"/>
              </a:rPr>
              <a:t>. Стабильное ее функционирование неразрывно связано с сохранением в области донорского потенциала. </a:t>
            </a:r>
            <a:br>
              <a:rPr lang="ru-RU" sz="2200" dirty="0" smtClean="0">
                <a:solidFill>
                  <a:srgbClr val="006991"/>
                </a:solidFill>
                <a:latin typeface="Times New Roman" panose="02020603050405020304" pitchFamily="18" charset="0"/>
                <a:cs typeface="Times New Roman" panose="02020603050405020304" pitchFamily="18" charset="0"/>
              </a:rPr>
            </a:br>
            <a:r>
              <a:rPr lang="ru-RU" sz="2200" dirty="0" smtClean="0">
                <a:solidFill>
                  <a:srgbClr val="006991"/>
                </a:solidFill>
                <a:latin typeface="Times New Roman" panose="02020603050405020304" pitchFamily="18" charset="0"/>
                <a:cs typeface="Times New Roman" panose="02020603050405020304" pitchFamily="18" charset="0"/>
              </a:rPr>
              <a:t/>
            </a:r>
            <a:br>
              <a:rPr lang="ru-RU" sz="2200" dirty="0" smtClean="0">
                <a:solidFill>
                  <a:srgbClr val="006991"/>
                </a:solidFill>
                <a:latin typeface="Times New Roman" panose="02020603050405020304" pitchFamily="18" charset="0"/>
                <a:cs typeface="Times New Roman" panose="02020603050405020304" pitchFamily="18" charset="0"/>
              </a:rPr>
            </a:br>
            <a:r>
              <a:rPr lang="ru-RU" sz="2200" dirty="0" smtClean="0">
                <a:solidFill>
                  <a:srgbClr val="006991"/>
                </a:solidFill>
                <a:latin typeface="Times New Roman" panose="02020603050405020304" pitchFamily="18" charset="0"/>
                <a:cs typeface="Times New Roman" panose="02020603050405020304" pitchFamily="18" charset="0"/>
              </a:rPr>
              <a:t>«</a:t>
            </a:r>
            <a:r>
              <a:rPr lang="ru-RU" sz="2200" dirty="0" smtClean="0">
                <a:solidFill>
                  <a:srgbClr val="FF0000"/>
                </a:solidFill>
                <a:latin typeface="Times New Roman" panose="02020603050405020304" pitchFamily="18" charset="0"/>
                <a:cs typeface="Times New Roman" panose="02020603050405020304" pitchFamily="18" charset="0"/>
              </a:rPr>
              <a:t>Служба крови Амурской области представлена 31 медицинской организацией.</a:t>
            </a:r>
            <a:br>
              <a:rPr lang="ru-RU" sz="2200" dirty="0" smtClean="0">
                <a:solidFill>
                  <a:srgbClr val="FF0000"/>
                </a:solidFill>
                <a:latin typeface="Times New Roman" panose="02020603050405020304" pitchFamily="18" charset="0"/>
                <a:cs typeface="Times New Roman" panose="02020603050405020304" pitchFamily="18" charset="0"/>
              </a:rPr>
            </a:br>
            <a:r>
              <a:rPr lang="ru-RU" sz="2200" dirty="0" smtClean="0">
                <a:solidFill>
                  <a:srgbClr val="FF0000"/>
                </a:solidFill>
                <a:latin typeface="Times New Roman" panose="02020603050405020304" pitchFamily="18" charset="0"/>
                <a:cs typeface="Times New Roman" panose="02020603050405020304" pitchFamily="18" charset="0"/>
              </a:rPr>
              <a:t>Это действительно «золотой фонд» службы крови. Ведь доноры спасают жизни и здоровье земляков. Особенно их вклад стал бесценен в условиях борьбы с пандемией. Когда резко увеличился спрос на доноров </a:t>
            </a:r>
            <a:r>
              <a:rPr lang="ru-RU" sz="2200" dirty="0" err="1" smtClean="0">
                <a:solidFill>
                  <a:srgbClr val="FF0000"/>
                </a:solidFill>
                <a:latin typeface="Times New Roman" panose="02020603050405020304" pitchFamily="18" charset="0"/>
                <a:cs typeface="Times New Roman" panose="02020603050405020304" pitchFamily="18" charset="0"/>
              </a:rPr>
              <a:t>антиковидной</a:t>
            </a:r>
            <a:r>
              <a:rPr lang="ru-RU" sz="2200" dirty="0" smtClean="0">
                <a:solidFill>
                  <a:srgbClr val="FF0000"/>
                </a:solidFill>
                <a:latin typeface="Times New Roman" panose="02020603050405020304" pitchFamily="18" charset="0"/>
                <a:cs typeface="Times New Roman" panose="02020603050405020304" pitchFamily="18" charset="0"/>
              </a:rPr>
              <a:t> плазмы</a:t>
            </a:r>
            <a:r>
              <a:rPr lang="ru-RU" sz="2200" dirty="0" smtClean="0">
                <a:solidFill>
                  <a:srgbClr val="006991"/>
                </a:solidFill>
                <a:latin typeface="Times New Roman" panose="02020603050405020304" pitchFamily="18" charset="0"/>
                <a:cs typeface="Times New Roman" panose="02020603050405020304" pitchFamily="18" charset="0"/>
              </a:rPr>
              <a:t>,» — отметил председатель комитета </a:t>
            </a:r>
            <a:r>
              <a:rPr lang="ru-RU" sz="2200" dirty="0" err="1" smtClean="0">
                <a:solidFill>
                  <a:srgbClr val="006991"/>
                </a:solidFill>
                <a:latin typeface="Times New Roman" panose="02020603050405020304" pitchFamily="18" charset="0"/>
                <a:cs typeface="Times New Roman" panose="02020603050405020304" pitchFamily="18" charset="0"/>
              </a:rPr>
              <a:t>Заксобрания</a:t>
            </a:r>
            <a:r>
              <a:rPr lang="ru-RU" sz="2200" dirty="0" smtClean="0">
                <a:solidFill>
                  <a:srgbClr val="006991"/>
                </a:solidFill>
                <a:latin typeface="Times New Roman" panose="02020603050405020304" pitchFamily="18" charset="0"/>
                <a:cs typeface="Times New Roman" panose="02020603050405020304" pitchFamily="18" charset="0"/>
              </a:rPr>
              <a:t> по вопросам социальной политики Андрей </a:t>
            </a:r>
            <a:r>
              <a:rPr lang="ru-RU" sz="2200" dirty="0" err="1" smtClean="0">
                <a:solidFill>
                  <a:srgbClr val="006991"/>
                </a:solidFill>
                <a:latin typeface="Times New Roman" panose="02020603050405020304" pitchFamily="18" charset="0"/>
                <a:cs typeface="Times New Roman" panose="02020603050405020304" pitchFamily="18" charset="0"/>
              </a:rPr>
              <a:t>Рудь</a:t>
            </a:r>
            <a:r>
              <a:rPr lang="ru-RU" sz="2200" dirty="0" smtClean="0">
                <a:solidFill>
                  <a:srgbClr val="006991"/>
                </a:solidFill>
                <a:latin typeface="Times New Roman" panose="02020603050405020304" pitchFamily="18" charset="0"/>
                <a:cs typeface="Times New Roman" panose="02020603050405020304" pitchFamily="18" charset="0"/>
              </a:rPr>
              <a:t>.</a:t>
            </a:r>
            <a:r>
              <a:rPr lang="ru-RU" dirty="0" smtClean="0"/>
              <a:t/>
            </a:r>
            <a:br>
              <a:rPr lang="ru-RU" dirty="0" smtClean="0"/>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4960" y="3570843"/>
            <a:ext cx="5082077" cy="2858668"/>
          </a:xfrm>
        </p:spPr>
      </p:pic>
    </p:spTree>
    <p:extLst>
      <p:ext uri="{BB962C8B-B14F-4D97-AF65-F5344CB8AC3E}">
        <p14:creationId xmlns:p14="http://schemas.microsoft.com/office/powerpoint/2010/main" val="2750969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172891" y="3918857"/>
            <a:ext cx="6174558" cy="2638698"/>
          </a:xfrm>
        </p:spPr>
        <p:txBody>
          <a:bodyPr>
            <a:normAutofit fontScale="92500" lnSpcReduction="20000"/>
          </a:bodyPr>
          <a:lstStyle/>
          <a:p>
            <a:pPr algn="ctr"/>
            <a:r>
              <a:rPr lang="ru-RU" dirty="0" smtClean="0">
                <a:solidFill>
                  <a:srgbClr val="002060"/>
                </a:solidFill>
                <a:latin typeface="Times New Roman" panose="02020603050405020304" pitchFamily="18" charset="0"/>
                <a:cs typeface="Times New Roman" panose="02020603050405020304" pitchFamily="18" charset="0"/>
              </a:rPr>
              <a:t>Ежегодно </a:t>
            </a:r>
            <a:r>
              <a:rPr lang="ru-RU" dirty="0" smtClean="0">
                <a:solidFill>
                  <a:srgbClr val="FF0000"/>
                </a:solidFill>
                <a:latin typeface="Times New Roman" panose="02020603050405020304" pitchFamily="18" charset="0"/>
                <a:cs typeface="Times New Roman" panose="02020603050405020304" pitchFamily="18" charset="0"/>
              </a:rPr>
              <a:t>20 апреля </a:t>
            </a:r>
            <a:r>
              <a:rPr lang="ru-RU" dirty="0" smtClean="0">
                <a:solidFill>
                  <a:srgbClr val="002060"/>
                </a:solidFill>
                <a:latin typeface="Times New Roman" panose="02020603050405020304" pitchFamily="18" charset="0"/>
                <a:cs typeface="Times New Roman" panose="02020603050405020304" pitchFamily="18" charset="0"/>
              </a:rPr>
              <a:t>в РФ отмечается один из важных социальных праздников — </a:t>
            </a:r>
            <a:r>
              <a:rPr lang="ru-RU" dirty="0" smtClean="0">
                <a:solidFill>
                  <a:srgbClr val="FF0000"/>
                </a:solidFill>
                <a:latin typeface="Times New Roman" panose="02020603050405020304" pitchFamily="18" charset="0"/>
                <a:cs typeface="Times New Roman" panose="02020603050405020304" pitchFamily="18" charset="0"/>
              </a:rPr>
              <a:t>Национальный день донора</a:t>
            </a:r>
          </a:p>
          <a:p>
            <a:pPr algn="just"/>
            <a:r>
              <a:rPr lang="ru-RU" dirty="0" smtClean="0">
                <a:solidFill>
                  <a:srgbClr val="002060"/>
                </a:solidFill>
                <a:latin typeface="Times New Roman" panose="02020603050405020304" pitchFamily="18" charset="0"/>
                <a:cs typeface="Times New Roman" panose="02020603050405020304" pitchFamily="18" charset="0"/>
              </a:rPr>
              <a:t>Он посвящен людям, которые безвозмездно жертвуют своей кровью или иными частями организма во благо здоровья и жизни совершенно незнакомых людей. Помимо этого, данный день посвящен и врачам, которые контролируют забор, с так же разрабатывают методики и аппаратуру, тщательно обследуют сдаваемые препараты.</a:t>
            </a:r>
          </a:p>
          <a:p>
            <a:endParaRPr lang="ru-RU" dirty="0" smtClean="0"/>
          </a:p>
          <a:p>
            <a:endParaRPr lang="ru-RU" dirty="0"/>
          </a:p>
        </p:txBody>
      </p:sp>
      <p:sp>
        <p:nvSpPr>
          <p:cNvPr id="5" name="Капля 4"/>
          <p:cNvSpPr/>
          <p:nvPr/>
        </p:nvSpPr>
        <p:spPr>
          <a:xfrm>
            <a:off x="9945369" y="323046"/>
            <a:ext cx="1402080" cy="1436914"/>
          </a:xfrm>
          <a:prstGeom prst="teardrop">
            <a:avLst/>
          </a:prstGeom>
          <a:solidFill>
            <a:srgbClr val="FF0000"/>
          </a:solidFill>
          <a:ln>
            <a:solidFill>
              <a:srgbClr val="FF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6" name="Капля 5"/>
          <p:cNvSpPr/>
          <p:nvPr/>
        </p:nvSpPr>
        <p:spPr>
          <a:xfrm>
            <a:off x="7850867" y="906520"/>
            <a:ext cx="818606" cy="853440"/>
          </a:xfrm>
          <a:prstGeom prst="teardrop">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Капля 6"/>
          <p:cNvSpPr/>
          <p:nvPr/>
        </p:nvSpPr>
        <p:spPr>
          <a:xfrm>
            <a:off x="9054970" y="2216745"/>
            <a:ext cx="1266916" cy="1245326"/>
          </a:xfrm>
          <a:prstGeom prst="teardrop">
            <a:avLst/>
          </a:prstGeom>
          <a:solidFill>
            <a:srgbClr val="FF0000"/>
          </a:solidFill>
          <a:ln>
            <a:solidFill>
              <a:srgbClr val="EE2D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41633" t="555"/>
          <a:stretch/>
        </p:blipFill>
        <p:spPr>
          <a:xfrm>
            <a:off x="0" y="0"/>
            <a:ext cx="4688542" cy="6884894"/>
          </a:xfrm>
          <a:prstGeom prst="rect">
            <a:avLst/>
          </a:prstGeom>
        </p:spPr>
      </p:pic>
    </p:spTree>
    <p:extLst>
      <p:ext uri="{BB962C8B-B14F-4D97-AF65-F5344CB8AC3E}">
        <p14:creationId xmlns:p14="http://schemas.microsoft.com/office/powerpoint/2010/main" val="133967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4229100"/>
          </a:xfrm>
        </p:spPr>
      </p:pic>
      <p:sp>
        <p:nvSpPr>
          <p:cNvPr id="5" name="TextBox 4"/>
          <p:cNvSpPr txBox="1"/>
          <p:nvPr/>
        </p:nvSpPr>
        <p:spPr>
          <a:xfrm>
            <a:off x="815788" y="3041362"/>
            <a:ext cx="3639670" cy="58477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ru-RU" sz="3200" dirty="0" smtClean="0">
                <a:solidFill>
                  <a:srgbClr val="EE2D24"/>
                </a:solidFill>
                <a:latin typeface="Times New Roman" panose="02020603050405020304" pitchFamily="18" charset="0"/>
                <a:cs typeface="Times New Roman" panose="02020603050405020304" pitchFamily="18" charset="0"/>
              </a:rPr>
              <a:t> Донорство</a:t>
            </a:r>
            <a:r>
              <a:rPr lang="ru-RU" sz="3200" dirty="0" smtClean="0">
                <a:latin typeface="Times New Roman" panose="02020603050405020304" pitchFamily="18" charset="0"/>
                <a:cs typeface="Times New Roman" panose="02020603050405020304" pitchFamily="18" charset="0"/>
              </a:rPr>
              <a:t> </a:t>
            </a:r>
            <a:r>
              <a:rPr lang="ru-RU" sz="3200" dirty="0" smtClean="0">
                <a:solidFill>
                  <a:schemeClr val="accent1">
                    <a:lumMod val="50000"/>
                  </a:schemeClr>
                </a:solidFill>
                <a:latin typeface="Times New Roman" panose="02020603050405020304" pitchFamily="18" charset="0"/>
                <a:cs typeface="Times New Roman" panose="02020603050405020304" pitchFamily="18" charset="0"/>
              </a:rPr>
              <a:t>– это…</a:t>
            </a:r>
            <a:endParaRPr lang="ru-RU" sz="3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815788" y="4437529"/>
            <a:ext cx="10856259" cy="1938992"/>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a:t>
            </a:r>
            <a:r>
              <a:rPr lang="ru-RU" sz="2400" dirty="0" smtClean="0">
                <a:solidFill>
                  <a:srgbClr val="EE2D24"/>
                </a:solidFill>
                <a:latin typeface="Times New Roman" panose="02020603050405020304" pitchFamily="18" charset="0"/>
                <a:cs typeface="Times New Roman" panose="02020603050405020304" pitchFamily="18" charset="0"/>
              </a:rPr>
              <a:t>добровольная</a:t>
            </a:r>
            <a:r>
              <a:rPr lang="ru-RU" sz="2400" dirty="0" smtClean="0">
                <a:latin typeface="Times New Roman" panose="02020603050405020304" pitchFamily="18" charset="0"/>
                <a:cs typeface="Times New Roman" panose="02020603050405020304" pitchFamily="18" charset="0"/>
              </a:rPr>
              <a:t> </a:t>
            </a:r>
            <a:r>
              <a:rPr lang="ru-RU" sz="2400" dirty="0" smtClean="0">
                <a:solidFill>
                  <a:schemeClr val="accent1">
                    <a:lumMod val="50000"/>
                  </a:schemeClr>
                </a:solidFill>
                <a:latin typeface="Times New Roman" panose="02020603050405020304" pitchFamily="18" charset="0"/>
                <a:cs typeface="Times New Roman" panose="02020603050405020304" pitchFamily="18" charset="0"/>
              </a:rPr>
              <a:t>сдача крови или иных жидкостей из организма, а также мероприятия, направленные на </a:t>
            </a:r>
            <a:r>
              <a:rPr lang="ru-RU" sz="2400" dirty="0" smtClean="0">
                <a:solidFill>
                  <a:srgbClr val="EE2D24"/>
                </a:solidFill>
                <a:latin typeface="Times New Roman" panose="02020603050405020304" pitchFamily="18" charset="0"/>
                <a:cs typeface="Times New Roman" panose="02020603050405020304" pitchFamily="18" charset="0"/>
              </a:rPr>
              <a:t>организацию</a:t>
            </a:r>
            <a:r>
              <a:rPr lang="ru-RU" sz="2400" dirty="0" smtClean="0">
                <a:latin typeface="Times New Roman" panose="02020603050405020304" pitchFamily="18" charset="0"/>
                <a:cs typeface="Times New Roman" panose="02020603050405020304" pitchFamily="18" charset="0"/>
              </a:rPr>
              <a:t> </a:t>
            </a:r>
            <a:r>
              <a:rPr lang="ru-RU" sz="2400" dirty="0" smtClean="0">
                <a:solidFill>
                  <a:schemeClr val="accent1">
                    <a:lumMod val="50000"/>
                  </a:schemeClr>
                </a:solidFill>
                <a:latin typeface="Times New Roman" panose="02020603050405020304" pitchFamily="18" charset="0"/>
                <a:cs typeface="Times New Roman" panose="02020603050405020304" pitchFamily="18" charset="0"/>
              </a:rPr>
              <a:t>и</a:t>
            </a:r>
            <a:r>
              <a:rPr lang="ru-RU" sz="2400" dirty="0" smtClean="0">
                <a:latin typeface="Times New Roman" panose="02020603050405020304" pitchFamily="18" charset="0"/>
                <a:cs typeface="Times New Roman" panose="02020603050405020304" pitchFamily="18" charset="0"/>
              </a:rPr>
              <a:t> </a:t>
            </a:r>
            <a:r>
              <a:rPr lang="ru-RU" sz="2400" dirty="0" smtClean="0">
                <a:solidFill>
                  <a:srgbClr val="EE2D24"/>
                </a:solidFill>
                <a:latin typeface="Times New Roman" panose="02020603050405020304" pitchFamily="18" charset="0"/>
                <a:cs typeface="Times New Roman" panose="02020603050405020304" pitchFamily="18" charset="0"/>
              </a:rPr>
              <a:t>обеспечение безопасности заготовки полученных анализов</a:t>
            </a:r>
            <a:r>
              <a:rPr lang="ru-RU" sz="2400" dirty="0" smtClean="0">
                <a:solidFill>
                  <a:schemeClr val="accent1">
                    <a:lumMod val="50000"/>
                  </a:schemeClr>
                </a:solidFill>
                <a:latin typeface="Times New Roman" panose="02020603050405020304" pitchFamily="18" charset="0"/>
                <a:cs typeface="Times New Roman" panose="02020603050405020304" pitchFamily="18" charset="0"/>
              </a:rPr>
              <a:t>. Биологический материал взятый от донора  используется в научно-исследовательских и образовательных целях; в производстве компонентов, лекарственных средств и медицинских изделий.</a:t>
            </a:r>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7" name="Капля 6"/>
          <p:cNvSpPr/>
          <p:nvPr/>
        </p:nvSpPr>
        <p:spPr>
          <a:xfrm>
            <a:off x="4025152" y="2535891"/>
            <a:ext cx="860612" cy="797859"/>
          </a:xfrm>
          <a:prstGeom prst="teardrop">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8" name="Капля 7"/>
          <p:cNvSpPr/>
          <p:nvPr/>
        </p:nvSpPr>
        <p:spPr>
          <a:xfrm>
            <a:off x="4078941" y="1930601"/>
            <a:ext cx="618565" cy="509868"/>
          </a:xfrm>
          <a:prstGeom prst="teardrop">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64021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9266"/>
            <a:ext cx="10923494" cy="2521510"/>
          </a:xfrm>
        </p:spPr>
        <p:txBody>
          <a:bodyPr>
            <a:normAutofit/>
          </a:bodyPr>
          <a:lstStyle/>
          <a:p>
            <a:pPr algn="r"/>
            <a:r>
              <a:rPr lang="ru-RU" sz="2000" dirty="0" smtClean="0">
                <a:solidFill>
                  <a:srgbClr val="006991"/>
                </a:solidFill>
              </a:rPr>
              <a:t>Дата проведения Национального дня Донора выбрана не случайно.</a:t>
            </a:r>
            <a:br>
              <a:rPr lang="ru-RU" sz="2000" dirty="0" smtClean="0">
                <a:solidFill>
                  <a:srgbClr val="006991"/>
                </a:solidFill>
              </a:rPr>
            </a:br>
            <a:r>
              <a:rPr lang="ru-RU" sz="2000" dirty="0" smtClean="0">
                <a:solidFill>
                  <a:srgbClr val="006991"/>
                </a:solidFill>
              </a:rPr>
              <a:t/>
            </a:r>
            <a:br>
              <a:rPr lang="ru-RU" sz="2000" dirty="0" smtClean="0">
                <a:solidFill>
                  <a:srgbClr val="006991"/>
                </a:solidFill>
              </a:rPr>
            </a:br>
            <a:r>
              <a:rPr lang="ru-RU" sz="2000" dirty="0" smtClean="0">
                <a:solidFill>
                  <a:srgbClr val="FF0000"/>
                </a:solidFill>
              </a:rPr>
              <a:t>20 апреля 1832 года</a:t>
            </a:r>
            <a:r>
              <a:rPr lang="ru-RU" sz="2000" dirty="0" smtClean="0">
                <a:solidFill>
                  <a:srgbClr val="006991"/>
                </a:solidFill>
              </a:rPr>
              <a:t> акушер по имени </a:t>
            </a:r>
            <a:r>
              <a:rPr lang="ru-RU" sz="2000" dirty="0" smtClean="0">
                <a:solidFill>
                  <a:srgbClr val="FF0000"/>
                </a:solidFill>
              </a:rPr>
              <a:t>Андрей </a:t>
            </a:r>
            <a:r>
              <a:rPr lang="ru-RU" sz="2000" dirty="0" err="1" smtClean="0">
                <a:solidFill>
                  <a:srgbClr val="FF0000"/>
                </a:solidFill>
              </a:rPr>
              <a:t>Мартынович</a:t>
            </a:r>
            <a:r>
              <a:rPr lang="ru-RU" sz="2000" dirty="0" smtClean="0">
                <a:solidFill>
                  <a:srgbClr val="FF0000"/>
                </a:solidFill>
              </a:rPr>
              <a:t> Вольф </a:t>
            </a:r>
            <a:r>
              <a:rPr lang="ru-RU" sz="2000" dirty="0" smtClean="0">
                <a:solidFill>
                  <a:srgbClr val="006991"/>
                </a:solidFill>
              </a:rPr>
              <a:t>впервые успешно провел переливание крови роженице с акушерским кровотечением. Благодаря этому жизнь женщины удалось спасти. Именно поэтому 20 апреля было решено сделать национальным праздником донора. Во всем мире же всемирный  день донора крови отмечается летом - 14 июня.</a:t>
            </a:r>
            <a:r>
              <a:rPr lang="ru-RU" sz="2000" dirty="0" smtClean="0"/>
              <a:t/>
            </a:r>
            <a:br>
              <a:rPr lang="ru-RU" sz="2000" dirty="0" smtClean="0"/>
            </a:br>
            <a:endParaRPr lang="ru-RU" sz="2000" dirty="0"/>
          </a:p>
        </p:txBody>
      </p:sp>
      <p:pic>
        <p:nvPicPr>
          <p:cNvPr id="5" name="Объект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628" b="5847"/>
          <a:stretch/>
        </p:blipFill>
        <p:spPr>
          <a:xfrm>
            <a:off x="0" y="2761111"/>
            <a:ext cx="6096000" cy="4096889"/>
          </a:xfrm>
        </p:spPr>
      </p:pic>
      <p:sp>
        <p:nvSpPr>
          <p:cNvPr id="6" name="TextBox 5"/>
          <p:cNvSpPr txBox="1"/>
          <p:nvPr/>
        </p:nvSpPr>
        <p:spPr>
          <a:xfrm>
            <a:off x="6759388" y="3146612"/>
            <a:ext cx="5002306" cy="3293209"/>
          </a:xfrm>
          <a:prstGeom prst="rect">
            <a:avLst/>
          </a:prstGeom>
          <a:noFill/>
        </p:spPr>
        <p:txBody>
          <a:bodyPr wrap="square" rtlCol="0">
            <a:spAutoFit/>
          </a:bodyPr>
          <a:lstStyle/>
          <a:p>
            <a:pPr algn="just"/>
            <a:r>
              <a:rPr lang="ru-RU" sz="1600" dirty="0" smtClean="0">
                <a:solidFill>
                  <a:srgbClr val="006991"/>
                </a:solidFill>
                <a:latin typeface="Times New Roman" panose="02020603050405020304" pitchFamily="18" charset="0"/>
                <a:cs typeface="Times New Roman" panose="02020603050405020304" pitchFamily="18" charset="0"/>
              </a:rPr>
              <a:t>Позже, в </a:t>
            </a:r>
            <a:r>
              <a:rPr lang="ru-RU" sz="1600" dirty="0" smtClean="0">
                <a:solidFill>
                  <a:srgbClr val="FF0000"/>
                </a:solidFill>
                <a:latin typeface="Times New Roman" panose="02020603050405020304" pitchFamily="18" charset="0"/>
                <a:cs typeface="Times New Roman" panose="02020603050405020304" pitchFamily="18" charset="0"/>
              </a:rPr>
              <a:t>1919 году </a:t>
            </a:r>
            <a:r>
              <a:rPr lang="ru-RU" sz="1600" dirty="0" smtClean="0">
                <a:solidFill>
                  <a:srgbClr val="006991"/>
                </a:solidFill>
                <a:latin typeface="Times New Roman" panose="02020603050405020304" pitchFamily="18" charset="0"/>
                <a:cs typeface="Times New Roman" panose="02020603050405020304" pitchFamily="18" charset="0"/>
              </a:rPr>
              <a:t>советский хирург Владимир </a:t>
            </a:r>
            <a:r>
              <a:rPr lang="ru-RU" sz="1600" dirty="0" err="1" smtClean="0">
                <a:solidFill>
                  <a:srgbClr val="006991"/>
                </a:solidFill>
                <a:latin typeface="Times New Roman" panose="02020603050405020304" pitchFamily="18" charset="0"/>
                <a:cs typeface="Times New Roman" panose="02020603050405020304" pitchFamily="18" charset="0"/>
              </a:rPr>
              <a:t>Шамов</a:t>
            </a:r>
            <a:r>
              <a:rPr lang="ru-RU" sz="1600" dirty="0" smtClean="0">
                <a:solidFill>
                  <a:srgbClr val="006991"/>
                </a:solidFill>
                <a:latin typeface="Times New Roman" panose="02020603050405020304" pitchFamily="18" charset="0"/>
                <a:cs typeface="Times New Roman" panose="02020603050405020304" pitchFamily="18" charset="0"/>
              </a:rPr>
              <a:t> провел первое в России научно обоснованное переливание крови с учетом ее групповой принадлежности. </a:t>
            </a:r>
          </a:p>
          <a:p>
            <a:pPr algn="just"/>
            <a:r>
              <a:rPr lang="ru-RU" sz="1600" dirty="0" smtClean="0">
                <a:solidFill>
                  <a:srgbClr val="006991"/>
                </a:solidFill>
                <a:latin typeface="Times New Roman" panose="02020603050405020304" pitchFamily="18" charset="0"/>
                <a:cs typeface="Times New Roman" panose="02020603050405020304" pitchFamily="18" charset="0"/>
              </a:rPr>
              <a:t>Первый в мире Институт переливания крови (ныне Гематологический научный центр Российской академии медицинских наук) был открыт в Москве в </a:t>
            </a:r>
            <a:r>
              <a:rPr lang="ru-RU" sz="1600" dirty="0" smtClean="0">
                <a:solidFill>
                  <a:srgbClr val="FF0000"/>
                </a:solidFill>
                <a:latin typeface="Times New Roman" panose="02020603050405020304" pitchFamily="18" charset="0"/>
                <a:cs typeface="Times New Roman" panose="02020603050405020304" pitchFamily="18" charset="0"/>
              </a:rPr>
              <a:t>1926 году</a:t>
            </a:r>
            <a:r>
              <a:rPr lang="ru-RU" sz="1600" dirty="0" smtClean="0">
                <a:solidFill>
                  <a:srgbClr val="006991"/>
                </a:solidFill>
                <a:latin typeface="Times New Roman" panose="02020603050405020304" pitchFamily="18" charset="0"/>
                <a:cs typeface="Times New Roman" panose="02020603050405020304" pitchFamily="18" charset="0"/>
              </a:rPr>
              <a:t>. </a:t>
            </a:r>
          </a:p>
          <a:p>
            <a:pPr algn="just"/>
            <a:r>
              <a:rPr lang="ru-RU" sz="1600" dirty="0" smtClean="0">
                <a:solidFill>
                  <a:srgbClr val="006991"/>
                </a:solidFill>
                <a:latin typeface="Times New Roman" panose="02020603050405020304" pitchFamily="18" charset="0"/>
                <a:cs typeface="Times New Roman" panose="02020603050405020304" pitchFamily="18" charset="0"/>
              </a:rPr>
              <a:t>А в </a:t>
            </a:r>
            <a:r>
              <a:rPr lang="ru-RU" sz="1600" dirty="0" smtClean="0">
                <a:solidFill>
                  <a:srgbClr val="FF0000"/>
                </a:solidFill>
                <a:latin typeface="Times New Roman" panose="02020603050405020304" pitchFamily="18" charset="0"/>
                <a:cs typeface="Times New Roman" panose="02020603050405020304" pitchFamily="18" charset="0"/>
              </a:rPr>
              <a:t>1928</a:t>
            </a:r>
            <a:r>
              <a:rPr lang="ru-RU" sz="1600" dirty="0" smtClean="0">
                <a:solidFill>
                  <a:srgbClr val="006991"/>
                </a:solidFill>
                <a:latin typeface="Times New Roman" panose="02020603050405020304" pitchFamily="18" charset="0"/>
                <a:cs typeface="Times New Roman" panose="02020603050405020304" pitchFamily="18" charset="0"/>
              </a:rPr>
              <a:t> году народный комиссар здравоохранения РСФСР Николай Семашко </a:t>
            </a:r>
            <a:r>
              <a:rPr lang="ru-RU" sz="1600" dirty="0" smtClean="0">
                <a:solidFill>
                  <a:srgbClr val="FF0000"/>
                </a:solidFill>
                <a:latin typeface="Times New Roman" panose="02020603050405020304" pitchFamily="18" charset="0"/>
                <a:cs typeface="Times New Roman" panose="02020603050405020304" pitchFamily="18" charset="0"/>
              </a:rPr>
              <a:t>утвердил Инструкцию по применению лечебного метода переливания крови</a:t>
            </a:r>
            <a:r>
              <a:rPr lang="ru-RU" sz="1600" dirty="0" smtClean="0">
                <a:solidFill>
                  <a:srgbClr val="006991"/>
                </a:solidFill>
                <a:latin typeface="Times New Roman" panose="02020603050405020304" pitchFamily="18" charset="0"/>
                <a:cs typeface="Times New Roman" panose="02020603050405020304" pitchFamily="18" charset="0"/>
              </a:rPr>
              <a:t>, в которой излагались требования к донору, определялся максимально допустимый объем забираемый крови.</a:t>
            </a:r>
            <a:endParaRPr lang="ru-RU" sz="1600" dirty="0">
              <a:solidFill>
                <a:srgbClr val="00699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490447" y="2524592"/>
            <a:ext cx="5271247" cy="369332"/>
          </a:xfrm>
          <a:prstGeom prst="rect">
            <a:avLst/>
          </a:prstGeom>
          <a:noFill/>
        </p:spPr>
        <p:txBody>
          <a:bodyPr wrap="square" rtlCol="0">
            <a:spAutoFit/>
          </a:bodyPr>
          <a:lstStyle/>
          <a:p>
            <a:pPr algn="ctr"/>
            <a:r>
              <a:rPr lang="ru-RU" dirty="0" smtClean="0">
                <a:solidFill>
                  <a:srgbClr val="006991"/>
                </a:solidFill>
                <a:latin typeface="Times New Roman" panose="02020603050405020304" pitchFamily="18" charset="0"/>
                <a:cs typeface="Times New Roman" panose="02020603050405020304" pitchFamily="18" charset="0"/>
              </a:rPr>
              <a:t>Из истории переливания крови:</a:t>
            </a:r>
            <a:endParaRPr lang="ru-RU" dirty="0">
              <a:solidFill>
                <a:srgbClr val="006991"/>
              </a:solidFill>
              <a:latin typeface="Times New Roman" panose="02020603050405020304" pitchFamily="18" charset="0"/>
              <a:cs typeface="Times New Roman" panose="02020603050405020304" pitchFamily="18" charset="0"/>
            </a:endParaRPr>
          </a:p>
        </p:txBody>
      </p:sp>
      <p:sp>
        <p:nvSpPr>
          <p:cNvPr id="8" name="Капля 7"/>
          <p:cNvSpPr/>
          <p:nvPr/>
        </p:nvSpPr>
        <p:spPr>
          <a:xfrm>
            <a:off x="5549153" y="2524592"/>
            <a:ext cx="941294" cy="957307"/>
          </a:xfrm>
          <a:prstGeom prst="teardrop">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pic>
        <p:nvPicPr>
          <p:cNvPr id="9" name="Рисунок 8"/>
          <p:cNvPicPr>
            <a:picLocks noChangeAspect="1"/>
          </p:cNvPicPr>
          <p:nvPr/>
        </p:nvPicPr>
        <p:blipFill>
          <a:blip r:embed="rId3"/>
          <a:stretch>
            <a:fillRect/>
          </a:stretch>
        </p:blipFill>
        <p:spPr>
          <a:xfrm>
            <a:off x="5375563" y="3725176"/>
            <a:ext cx="944962" cy="957155"/>
          </a:xfrm>
          <a:prstGeom prst="rect">
            <a:avLst/>
          </a:prstGeom>
        </p:spPr>
      </p:pic>
      <p:sp>
        <p:nvSpPr>
          <p:cNvPr id="10" name="Капля 9"/>
          <p:cNvSpPr/>
          <p:nvPr/>
        </p:nvSpPr>
        <p:spPr>
          <a:xfrm>
            <a:off x="4819751" y="3030070"/>
            <a:ext cx="555812" cy="515811"/>
          </a:xfrm>
          <a:prstGeom prst="teardrop">
            <a:avLst/>
          </a:prstGeom>
          <a:solidFill>
            <a:srgbClr val="EE2D24"/>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80554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6991"/>
                </a:solidFill>
                <a:latin typeface="Times New Roman" panose="02020603050405020304" pitchFamily="18" charset="0"/>
                <a:cs typeface="Times New Roman" panose="02020603050405020304" pitchFamily="18" charset="0"/>
              </a:rPr>
              <a:t>Статистика донорства</a:t>
            </a:r>
            <a:endParaRPr lang="ru-RU" dirty="0">
              <a:solidFill>
                <a:srgbClr val="00699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p:txBody>
          <a:bodyPr/>
          <a:lstStyle/>
          <a:p>
            <a:pPr algn="ctr"/>
            <a:r>
              <a:rPr lang="ru-RU" dirty="0" smtClean="0">
                <a:solidFill>
                  <a:srgbClr val="006991"/>
                </a:solidFill>
                <a:latin typeface="Times New Roman" panose="02020603050405020304" pitchFamily="18" charset="0"/>
                <a:cs typeface="Times New Roman" panose="02020603050405020304" pitchFamily="18" charset="0"/>
              </a:rPr>
              <a:t>По стране</a:t>
            </a:r>
            <a:endParaRPr lang="ru-RU" dirty="0">
              <a:solidFill>
                <a:srgbClr val="006991"/>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p:txBody>
          <a:bodyPr>
            <a:normAutofit fontScale="77500" lnSpcReduction="20000"/>
          </a:bodyPr>
          <a:lstStyle/>
          <a:p>
            <a:pPr algn="just"/>
            <a:endParaRPr lang="ru-RU" dirty="0" smtClean="0">
              <a:solidFill>
                <a:srgbClr val="006991"/>
              </a:solidFill>
              <a:latin typeface="Times New Roman" panose="02020603050405020304" pitchFamily="18" charset="0"/>
              <a:cs typeface="Times New Roman" panose="02020603050405020304" pitchFamily="18" charset="0"/>
            </a:endParaRPr>
          </a:p>
          <a:p>
            <a:pPr algn="just"/>
            <a:r>
              <a:rPr lang="ru-RU" dirty="0">
                <a:solidFill>
                  <a:srgbClr val="006991"/>
                </a:solidFill>
                <a:latin typeface="Times New Roman" panose="02020603050405020304" pitchFamily="18" charset="0"/>
                <a:cs typeface="Times New Roman" panose="02020603050405020304" pitchFamily="18" charset="0"/>
              </a:rPr>
              <a:t>К</a:t>
            </a:r>
            <a:r>
              <a:rPr lang="ru-RU" dirty="0" smtClean="0">
                <a:solidFill>
                  <a:srgbClr val="006991"/>
                </a:solidFill>
                <a:latin typeface="Times New Roman" panose="02020603050405020304" pitchFamily="18" charset="0"/>
                <a:cs typeface="Times New Roman" panose="02020603050405020304" pitchFamily="18" charset="0"/>
              </a:rPr>
              <a:t>аждый год в России более полутора миллиона человек нуждаются в переливании крови. </a:t>
            </a:r>
          </a:p>
          <a:p>
            <a:pPr algn="just"/>
            <a:r>
              <a:rPr lang="ru-RU" dirty="0" smtClean="0">
                <a:solidFill>
                  <a:srgbClr val="006991"/>
                </a:solidFill>
                <a:latin typeface="Times New Roman" panose="02020603050405020304" pitchFamily="18" charset="0"/>
                <a:cs typeface="Times New Roman" panose="02020603050405020304" pitchFamily="18" charset="0"/>
              </a:rPr>
              <a:t>По данным Всероссийского центра изучения общественного мнения (ВЦИОМ), за 11 лет численность доноров крови в нашей стране выросла </a:t>
            </a:r>
            <a:r>
              <a:rPr lang="ru-RU" dirty="0" smtClean="0">
                <a:solidFill>
                  <a:srgbClr val="FF0000"/>
                </a:solidFill>
                <a:latin typeface="Times New Roman" panose="02020603050405020304" pitchFamily="18" charset="0"/>
                <a:cs typeface="Times New Roman" panose="02020603050405020304" pitchFamily="18" charset="0"/>
              </a:rPr>
              <a:t>с 36% (2008 г.) до 45% (2019 г.)</a:t>
            </a:r>
            <a:r>
              <a:rPr lang="ru-RU" dirty="0" smtClean="0">
                <a:solidFill>
                  <a:srgbClr val="006991"/>
                </a:solidFill>
                <a:latin typeface="Times New Roman" panose="02020603050405020304" pitchFamily="18" charset="0"/>
                <a:cs typeface="Times New Roman" panose="02020603050405020304" pitchFamily="18" charset="0"/>
              </a:rPr>
              <a:t>.</a:t>
            </a:r>
            <a:r>
              <a:rPr lang="ru-RU" dirty="0" smtClean="0">
                <a:solidFill>
                  <a:srgbClr val="FF0000"/>
                </a:solidFill>
                <a:latin typeface="Times New Roman" panose="02020603050405020304" pitchFamily="18" charset="0"/>
                <a:cs typeface="Times New Roman" panose="02020603050405020304" pitchFamily="18" charset="0"/>
              </a:rPr>
              <a:t> </a:t>
            </a:r>
          </a:p>
          <a:p>
            <a:pPr algn="just"/>
            <a:r>
              <a:rPr lang="ru-RU" dirty="0" smtClean="0">
                <a:solidFill>
                  <a:srgbClr val="006991"/>
                </a:solidFill>
                <a:latin typeface="Times New Roman" panose="02020603050405020304" pitchFamily="18" charset="0"/>
                <a:cs typeface="Times New Roman" panose="02020603050405020304" pitchFamily="18" charset="0"/>
              </a:rPr>
              <a:t>Донорами уже становились 45% россиян: в том числе 12% — однажды, 14% — 2-3 раза, 19% — более 3 раз, отмечается в сообщении центра.</a:t>
            </a:r>
            <a:endParaRPr lang="ru-RU" dirty="0">
              <a:solidFill>
                <a:srgbClr val="006991"/>
              </a:solidFill>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p:txBody>
          <a:bodyPr/>
          <a:lstStyle/>
          <a:p>
            <a:pPr algn="ctr"/>
            <a:r>
              <a:rPr lang="ru-RU" dirty="0" smtClean="0">
                <a:solidFill>
                  <a:srgbClr val="EE2D24"/>
                </a:solidFill>
                <a:latin typeface="Times New Roman" panose="02020603050405020304" pitchFamily="18" charset="0"/>
                <a:cs typeface="Times New Roman" panose="02020603050405020304" pitchFamily="18" charset="0"/>
              </a:rPr>
              <a:t>В </a:t>
            </a:r>
            <a:r>
              <a:rPr lang="ru-RU" dirty="0">
                <a:solidFill>
                  <a:srgbClr val="EE2D24"/>
                </a:solidFill>
                <a:latin typeface="Times New Roman" panose="02020603050405020304" pitchFamily="18" charset="0"/>
                <a:cs typeface="Times New Roman" panose="02020603050405020304" pitchFamily="18" charset="0"/>
              </a:rPr>
              <a:t>А</a:t>
            </a:r>
            <a:r>
              <a:rPr lang="ru-RU" dirty="0" smtClean="0">
                <a:solidFill>
                  <a:srgbClr val="EE2D24"/>
                </a:solidFill>
                <a:latin typeface="Times New Roman" panose="02020603050405020304" pitchFamily="18" charset="0"/>
                <a:cs typeface="Times New Roman" panose="02020603050405020304" pitchFamily="18" charset="0"/>
              </a:rPr>
              <a:t>мурской области</a:t>
            </a:r>
            <a:endParaRPr lang="ru-RU" dirty="0">
              <a:solidFill>
                <a:srgbClr val="EE2D24"/>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172200" y="2847703"/>
            <a:ext cx="5183188" cy="3341960"/>
          </a:xfrm>
        </p:spPr>
        <p:txBody>
          <a:bodyPr>
            <a:normAutofit/>
          </a:bodyPr>
          <a:lstStyle/>
          <a:p>
            <a:pPr algn="just"/>
            <a:r>
              <a:rPr lang="ru-RU" sz="2200" dirty="0" smtClean="0">
                <a:solidFill>
                  <a:srgbClr val="EE2D24"/>
                </a:solidFill>
                <a:latin typeface="Times New Roman" panose="02020603050405020304" pitchFamily="18" charset="0"/>
                <a:cs typeface="Times New Roman" panose="02020603050405020304" pitchFamily="18" charset="0"/>
              </a:rPr>
              <a:t>30 медицинских организаций </a:t>
            </a:r>
            <a:r>
              <a:rPr lang="ru-RU" sz="2200" dirty="0" smtClean="0">
                <a:solidFill>
                  <a:srgbClr val="006991"/>
                </a:solidFill>
                <a:latin typeface="Times New Roman" panose="02020603050405020304" pitchFamily="18" charset="0"/>
                <a:cs typeface="Times New Roman" panose="02020603050405020304" pitchFamily="18" charset="0"/>
              </a:rPr>
              <a:t>Амурской области используют компоненты донорской крови в лечении пациентов.</a:t>
            </a:r>
          </a:p>
          <a:p>
            <a:pPr algn="just"/>
            <a:r>
              <a:rPr lang="ru-RU" sz="2200" dirty="0" smtClean="0">
                <a:solidFill>
                  <a:srgbClr val="006991"/>
                </a:solidFill>
                <a:latin typeface="Times New Roman" panose="02020603050405020304" pitchFamily="18" charset="0"/>
                <a:cs typeface="Times New Roman" panose="02020603050405020304" pitchFamily="18" charset="0"/>
              </a:rPr>
              <a:t>Ежегодно более 16 тысяч доноров спасают жизни людей.</a:t>
            </a:r>
          </a:p>
          <a:p>
            <a:pPr algn="just"/>
            <a:r>
              <a:rPr lang="ru-RU" sz="2200" dirty="0" smtClean="0">
                <a:solidFill>
                  <a:srgbClr val="006991"/>
                </a:solidFill>
                <a:latin typeface="Times New Roman" panose="02020603050405020304" pitchFamily="18" charset="0"/>
                <a:cs typeface="Times New Roman" panose="02020603050405020304" pitchFamily="18" charset="0"/>
              </a:rPr>
              <a:t>Всего за год осуществлено </a:t>
            </a:r>
            <a:r>
              <a:rPr lang="ru-RU" sz="2200" dirty="0" smtClean="0">
                <a:solidFill>
                  <a:srgbClr val="EE2D24"/>
                </a:solidFill>
                <a:latin typeface="Times New Roman" panose="02020603050405020304" pitchFamily="18" charset="0"/>
                <a:cs typeface="Times New Roman" panose="02020603050405020304" pitchFamily="18" charset="0"/>
              </a:rPr>
              <a:t>18084 </a:t>
            </a:r>
            <a:r>
              <a:rPr lang="ru-RU" sz="2200" dirty="0" err="1" smtClean="0">
                <a:solidFill>
                  <a:srgbClr val="EE2D24"/>
                </a:solidFill>
                <a:latin typeface="Times New Roman" panose="02020603050405020304" pitchFamily="18" charset="0"/>
                <a:cs typeface="Times New Roman" panose="02020603050405020304" pitchFamily="18" charset="0"/>
              </a:rPr>
              <a:t>донаций</a:t>
            </a:r>
            <a:r>
              <a:rPr lang="ru-RU" sz="2200" dirty="0" smtClean="0">
                <a:solidFill>
                  <a:srgbClr val="EE2D24"/>
                </a:solidFill>
                <a:latin typeface="Times New Roman" panose="02020603050405020304" pitchFamily="18" charset="0"/>
                <a:cs typeface="Times New Roman" panose="02020603050405020304" pitchFamily="18" charset="0"/>
              </a:rPr>
              <a:t> крови и плазмы</a:t>
            </a:r>
            <a:r>
              <a:rPr lang="ru-RU" sz="2200" dirty="0" smtClean="0">
                <a:solidFill>
                  <a:srgbClr val="006991"/>
                </a:solidFill>
                <a:latin typeface="Times New Roman" panose="02020603050405020304" pitchFamily="18" charset="0"/>
                <a:cs typeface="Times New Roman" panose="02020603050405020304" pitchFamily="18" charset="0"/>
              </a:rPr>
              <a:t>.</a:t>
            </a:r>
          </a:p>
          <a:p>
            <a:pPr algn="just"/>
            <a:r>
              <a:rPr lang="ru-RU" sz="2200" dirty="0" smtClean="0">
                <a:solidFill>
                  <a:srgbClr val="006991"/>
                </a:solidFill>
                <a:latin typeface="Times New Roman" panose="02020603050405020304" pitchFamily="18" charset="0"/>
                <a:cs typeface="Times New Roman" panose="02020603050405020304" pitchFamily="18" charset="0"/>
              </a:rPr>
              <a:t>На 2020 год число доноров крови и ее компонентов составило 1145 человек.</a:t>
            </a:r>
            <a:endParaRPr lang="ru-RU" sz="2200" dirty="0">
              <a:solidFill>
                <a:srgbClr val="00699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a:stretch>
            <a:fillRect/>
          </a:stretch>
        </p:blipFill>
        <p:spPr>
          <a:xfrm>
            <a:off x="9366014" y="582033"/>
            <a:ext cx="880360" cy="863591"/>
          </a:xfrm>
          <a:prstGeom prst="rect">
            <a:avLst/>
          </a:prstGeom>
        </p:spPr>
      </p:pic>
      <p:pic>
        <p:nvPicPr>
          <p:cNvPr id="8" name="Рисунок 7"/>
          <p:cNvPicPr>
            <a:picLocks noChangeAspect="1"/>
          </p:cNvPicPr>
          <p:nvPr/>
        </p:nvPicPr>
        <p:blipFill>
          <a:blip r:embed="rId2"/>
          <a:stretch>
            <a:fillRect/>
          </a:stretch>
        </p:blipFill>
        <p:spPr>
          <a:xfrm>
            <a:off x="10536645" y="365125"/>
            <a:ext cx="528471" cy="518405"/>
          </a:xfrm>
          <a:prstGeom prst="rect">
            <a:avLst/>
          </a:prstGeom>
        </p:spPr>
      </p:pic>
    </p:spTree>
    <p:extLst>
      <p:ext uri="{BB962C8B-B14F-4D97-AF65-F5344CB8AC3E}">
        <p14:creationId xmlns:p14="http://schemas.microsoft.com/office/powerpoint/2010/main" val="4186342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latin typeface="Times New Roman" panose="02020603050405020304" pitchFamily="18" charset="0"/>
                <a:cs typeface="Times New Roman" panose="02020603050405020304" pitchFamily="18" charset="0"/>
              </a:rPr>
              <a:t>Как стать донором?</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4"/>
            <a:ext cx="10515600" cy="4662261"/>
          </a:xfrm>
        </p:spPr>
        <p:txBody>
          <a:bodyPr>
            <a:normAutofit fontScale="92500" lnSpcReduction="20000"/>
          </a:bodyPr>
          <a:lstStyle/>
          <a:p>
            <a:pPr marL="0" indent="0" algn="just">
              <a:buNone/>
            </a:pPr>
            <a:r>
              <a:rPr lang="ru-RU" dirty="0" smtClean="0">
                <a:solidFill>
                  <a:srgbClr val="006991"/>
                </a:solidFill>
                <a:latin typeface="Times New Roman" panose="02020603050405020304" pitchFamily="18" charset="0"/>
                <a:cs typeface="Times New Roman" panose="02020603050405020304" pitchFamily="18" charset="0"/>
              </a:rPr>
              <a:t>Стать донором на территории нашей страны может </a:t>
            </a:r>
            <a:r>
              <a:rPr lang="ru-RU" dirty="0" smtClean="0">
                <a:solidFill>
                  <a:srgbClr val="FF0000"/>
                </a:solidFill>
                <a:latin typeface="Times New Roman" panose="02020603050405020304" pitchFamily="18" charset="0"/>
                <a:cs typeface="Times New Roman" panose="02020603050405020304" pitchFamily="18" charset="0"/>
              </a:rPr>
              <a:t>гражданин России</a:t>
            </a:r>
            <a:r>
              <a:rPr lang="ru-RU" dirty="0" smtClean="0">
                <a:solidFill>
                  <a:srgbClr val="006991"/>
                </a:solidFill>
                <a:latin typeface="Times New Roman" panose="02020603050405020304" pitchFamily="18" charset="0"/>
                <a:cs typeface="Times New Roman" panose="02020603050405020304" pitchFamily="18" charset="0"/>
              </a:rPr>
              <a:t>, достигший </a:t>
            </a:r>
            <a:r>
              <a:rPr lang="ru-RU" dirty="0" smtClean="0">
                <a:solidFill>
                  <a:srgbClr val="FF0000"/>
                </a:solidFill>
                <a:latin typeface="Times New Roman" panose="02020603050405020304" pitchFamily="18" charset="0"/>
                <a:cs typeface="Times New Roman" panose="02020603050405020304" pitchFamily="18" charset="0"/>
              </a:rPr>
              <a:t>совершеннолетия</a:t>
            </a:r>
            <a:r>
              <a:rPr lang="ru-RU" dirty="0" smtClean="0">
                <a:solidFill>
                  <a:srgbClr val="006991"/>
                </a:solidFill>
                <a:latin typeface="Times New Roman" panose="02020603050405020304" pitchFamily="18" charset="0"/>
                <a:cs typeface="Times New Roman" panose="02020603050405020304" pitchFamily="18" charset="0"/>
              </a:rPr>
              <a:t>, и </a:t>
            </a:r>
            <a:r>
              <a:rPr lang="ru-RU" dirty="0" smtClean="0">
                <a:solidFill>
                  <a:srgbClr val="FF0000"/>
                </a:solidFill>
                <a:latin typeface="Times New Roman" panose="02020603050405020304" pitchFamily="18" charset="0"/>
                <a:cs typeface="Times New Roman" panose="02020603050405020304" pitchFamily="18" charset="0"/>
              </a:rPr>
              <a:t>иностранец</a:t>
            </a:r>
            <a:r>
              <a:rPr lang="ru-RU" dirty="0" smtClean="0">
                <a:solidFill>
                  <a:srgbClr val="006991"/>
                </a:solidFill>
                <a:latin typeface="Times New Roman" panose="02020603050405020304" pitchFamily="18" charset="0"/>
                <a:cs typeface="Times New Roman" panose="02020603050405020304" pitchFamily="18" charset="0"/>
              </a:rPr>
              <a:t>, проживающий в России </a:t>
            </a:r>
            <a:r>
              <a:rPr lang="ru-RU" dirty="0" smtClean="0">
                <a:solidFill>
                  <a:srgbClr val="FF0000"/>
                </a:solidFill>
                <a:latin typeface="Times New Roman" panose="02020603050405020304" pitchFamily="18" charset="0"/>
                <a:cs typeface="Times New Roman" panose="02020603050405020304" pitchFamily="18" charset="0"/>
              </a:rPr>
              <a:t>не менее года</a:t>
            </a:r>
            <a:r>
              <a:rPr lang="ru-RU" dirty="0" smtClean="0">
                <a:solidFill>
                  <a:srgbClr val="006991"/>
                </a:solidFill>
                <a:latin typeface="Times New Roman" panose="02020603050405020304" pitchFamily="18" charset="0"/>
                <a:cs typeface="Times New Roman" panose="02020603050405020304" pitchFamily="18" charset="0"/>
              </a:rPr>
              <a:t>. Вес сдающего должен быть </a:t>
            </a:r>
            <a:r>
              <a:rPr lang="ru-RU" dirty="0" smtClean="0">
                <a:solidFill>
                  <a:srgbClr val="FF0000"/>
                </a:solidFill>
                <a:latin typeface="Times New Roman" panose="02020603050405020304" pitchFamily="18" charset="0"/>
                <a:cs typeface="Times New Roman" panose="02020603050405020304" pitchFamily="18" charset="0"/>
              </a:rPr>
              <a:t>больше 50 кг</a:t>
            </a:r>
            <a:r>
              <a:rPr lang="ru-RU" dirty="0" smtClean="0">
                <a:solidFill>
                  <a:srgbClr val="006991"/>
                </a:solidFill>
                <a:latin typeface="Times New Roman" panose="02020603050405020304" pitchFamily="18" charset="0"/>
                <a:cs typeface="Times New Roman" panose="02020603050405020304" pitchFamily="18" charset="0"/>
              </a:rPr>
              <a:t>.</a:t>
            </a:r>
          </a:p>
          <a:p>
            <a:pPr marL="0" indent="0" algn="just">
              <a:buNone/>
            </a:pPr>
            <a:r>
              <a:rPr lang="ru-RU" dirty="0" smtClean="0">
                <a:solidFill>
                  <a:srgbClr val="006991"/>
                </a:solidFill>
                <a:latin typeface="Times New Roman" panose="02020603050405020304" pitchFamily="18" charset="0"/>
                <a:cs typeface="Times New Roman" panose="02020603050405020304" pitchFamily="18" charset="0"/>
              </a:rPr>
              <a:t>При этом есть ряд противопоказаний к донорству: постоянных, то есть независящих от давности заболевания и результатов лечения, и временных — действующих лишь определенный срок.</a:t>
            </a:r>
          </a:p>
          <a:p>
            <a:pPr marL="0" indent="0" algn="just">
              <a:buNone/>
            </a:pPr>
            <a:r>
              <a:rPr lang="ru-RU" dirty="0" smtClean="0">
                <a:solidFill>
                  <a:srgbClr val="FF0000"/>
                </a:solidFill>
                <a:latin typeface="Times New Roman" panose="02020603050405020304" pitchFamily="18" charset="0"/>
                <a:cs typeface="Times New Roman" panose="02020603050405020304" pitchFamily="18" charset="0"/>
              </a:rPr>
              <a:t>Постоянными противопоказаниями</a:t>
            </a:r>
            <a:r>
              <a:rPr lang="ru-RU" dirty="0" smtClean="0">
                <a:solidFill>
                  <a:srgbClr val="006991"/>
                </a:solidFill>
                <a:latin typeface="Times New Roman" panose="02020603050405020304" pitchFamily="18" charset="0"/>
                <a:cs typeface="Times New Roman" panose="02020603050405020304" pitchFamily="18" charset="0"/>
              </a:rPr>
              <a:t> является наличие серьезных заболеваний: инфекционные и паразитарные болезни, онкологические заболевания, болезни крови, а также ряд других состояний.</a:t>
            </a:r>
          </a:p>
          <a:p>
            <a:pPr marL="0" indent="0" algn="just">
              <a:buNone/>
            </a:pPr>
            <a:r>
              <a:rPr lang="ru-RU" dirty="0" smtClean="0">
                <a:solidFill>
                  <a:srgbClr val="FF0000"/>
                </a:solidFill>
                <a:latin typeface="Times New Roman" panose="02020603050405020304" pitchFamily="18" charset="0"/>
                <a:cs typeface="Times New Roman" panose="02020603050405020304" pitchFamily="18" charset="0"/>
              </a:rPr>
              <a:t>Временные противопоказания </a:t>
            </a:r>
            <a:r>
              <a:rPr lang="ru-RU" dirty="0" smtClean="0">
                <a:solidFill>
                  <a:srgbClr val="006991"/>
                </a:solidFill>
                <a:latin typeface="Times New Roman" panose="02020603050405020304" pitchFamily="18" charset="0"/>
                <a:cs typeface="Times New Roman" panose="02020603050405020304" pitchFamily="18" charset="0"/>
              </a:rPr>
              <a:t>же имеют различные сроки. Среди в. п.: нанесение татуировки, пирсинг или лечение иглоукалыванием (120 календарных дней), ангина, грипп, ОРВИ (30 календарных дней после выздоровления), период беременности и лактации (1 год после родов, 90 календарных дней после окончания лактации), прививки.</a:t>
            </a:r>
          </a:p>
          <a:p>
            <a:pPr marL="0" indent="0">
              <a:buNone/>
            </a:pPr>
            <a:endParaRPr lang="ru-RU" dirty="0" smtClean="0"/>
          </a:p>
          <a:p>
            <a:endParaRPr lang="ru-RU" dirty="0" smtClean="0"/>
          </a:p>
          <a:p>
            <a:endParaRPr lang="ru-RU" dirty="0"/>
          </a:p>
        </p:txBody>
      </p:sp>
      <p:pic>
        <p:nvPicPr>
          <p:cNvPr id="4" name="Рисунок 3"/>
          <p:cNvPicPr>
            <a:picLocks noChangeAspect="1"/>
          </p:cNvPicPr>
          <p:nvPr/>
        </p:nvPicPr>
        <p:blipFill>
          <a:blip r:embed="rId2"/>
          <a:stretch>
            <a:fillRect/>
          </a:stretch>
        </p:blipFill>
        <p:spPr>
          <a:xfrm>
            <a:off x="10576504" y="365125"/>
            <a:ext cx="1280271" cy="1255885"/>
          </a:xfrm>
          <a:prstGeom prst="rect">
            <a:avLst/>
          </a:prstGeom>
        </p:spPr>
      </p:pic>
      <p:pic>
        <p:nvPicPr>
          <p:cNvPr id="5" name="Рисунок 4"/>
          <p:cNvPicPr>
            <a:picLocks noChangeAspect="1"/>
          </p:cNvPicPr>
          <p:nvPr/>
        </p:nvPicPr>
        <p:blipFill>
          <a:blip r:embed="rId2"/>
          <a:stretch>
            <a:fillRect/>
          </a:stretch>
        </p:blipFill>
        <p:spPr>
          <a:xfrm>
            <a:off x="9511073" y="717195"/>
            <a:ext cx="562456" cy="551743"/>
          </a:xfrm>
          <a:prstGeom prst="rect">
            <a:avLst/>
          </a:prstGeom>
        </p:spPr>
      </p:pic>
    </p:spTree>
    <p:extLst>
      <p:ext uri="{BB962C8B-B14F-4D97-AF65-F5344CB8AC3E}">
        <p14:creationId xmlns:p14="http://schemas.microsoft.com/office/powerpoint/2010/main" val="3306299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005" y="209006"/>
            <a:ext cx="8665027" cy="6648994"/>
          </a:xfrm>
        </p:spPr>
      </p:pic>
      <p:sp>
        <p:nvSpPr>
          <p:cNvPr id="7" name="TextBox 6"/>
          <p:cNvSpPr txBox="1"/>
          <p:nvPr/>
        </p:nvSpPr>
        <p:spPr>
          <a:xfrm>
            <a:off x="9056914" y="1598023"/>
            <a:ext cx="2904309" cy="4247317"/>
          </a:xfrm>
          <a:prstGeom prst="rect">
            <a:avLst/>
          </a:prstGeom>
          <a:noFill/>
        </p:spPr>
        <p:txBody>
          <a:bodyPr wrap="square" rtlCol="0">
            <a:spAutoFit/>
          </a:bodyPr>
          <a:lstStyle/>
          <a:p>
            <a:pPr algn="ctr"/>
            <a:r>
              <a:rPr lang="ru-RU" dirty="0" smtClean="0">
                <a:solidFill>
                  <a:srgbClr val="006991"/>
                </a:solidFill>
                <a:latin typeface="Times New Roman" panose="02020603050405020304" pitchFamily="18" charset="0"/>
                <a:cs typeface="Times New Roman" panose="02020603050405020304" pitchFamily="18" charset="0"/>
              </a:rPr>
              <a:t>Сдавать кровь можно </a:t>
            </a:r>
            <a:r>
              <a:rPr lang="ru-RU" dirty="0" smtClean="0">
                <a:solidFill>
                  <a:srgbClr val="FF0000"/>
                </a:solidFill>
                <a:latin typeface="Times New Roman" panose="02020603050405020304" pitchFamily="18" charset="0"/>
                <a:cs typeface="Times New Roman" panose="02020603050405020304" pitchFamily="18" charset="0"/>
              </a:rPr>
              <a:t>раз в 2-3 месяца</a:t>
            </a:r>
            <a:r>
              <a:rPr lang="ru-RU" dirty="0" smtClean="0">
                <a:solidFill>
                  <a:srgbClr val="006991"/>
                </a:solidFill>
                <a:latin typeface="Times New Roman" panose="02020603050405020304" pitchFamily="18" charset="0"/>
                <a:cs typeface="Times New Roman" panose="02020603050405020304" pitchFamily="18" charset="0"/>
              </a:rPr>
              <a:t>. Но есть и другие ограничения. </a:t>
            </a:r>
          </a:p>
          <a:p>
            <a:pPr algn="ctr"/>
            <a:endParaRPr lang="ru-RU" dirty="0">
              <a:solidFill>
                <a:srgbClr val="006991"/>
              </a:solidFill>
              <a:latin typeface="Times New Roman" panose="02020603050405020304" pitchFamily="18" charset="0"/>
              <a:cs typeface="Times New Roman" panose="02020603050405020304" pitchFamily="18" charset="0"/>
            </a:endParaRPr>
          </a:p>
          <a:p>
            <a:pPr algn="ctr"/>
            <a:r>
              <a:rPr lang="ru-RU" dirty="0" smtClean="0">
                <a:solidFill>
                  <a:srgbClr val="006991"/>
                </a:solidFill>
                <a:latin typeface="Times New Roman" panose="02020603050405020304" pitchFamily="18" charset="0"/>
                <a:cs typeface="Times New Roman" panose="02020603050405020304" pitchFamily="18" charset="0"/>
              </a:rPr>
              <a:t>В год женщина может сдать кровь - </a:t>
            </a:r>
            <a:r>
              <a:rPr lang="ru-RU" dirty="0" smtClean="0">
                <a:solidFill>
                  <a:srgbClr val="FF0000"/>
                </a:solidFill>
                <a:latin typeface="Times New Roman" panose="02020603050405020304" pitchFamily="18" charset="0"/>
                <a:cs typeface="Times New Roman" panose="02020603050405020304" pitchFamily="18" charset="0"/>
              </a:rPr>
              <a:t>4 раза</a:t>
            </a:r>
            <a:r>
              <a:rPr lang="ru-RU" dirty="0" smtClean="0">
                <a:solidFill>
                  <a:srgbClr val="006991"/>
                </a:solidFill>
                <a:latin typeface="Times New Roman" panose="02020603050405020304" pitchFamily="18" charset="0"/>
                <a:cs typeface="Times New Roman" panose="02020603050405020304" pitchFamily="18" charset="0"/>
              </a:rPr>
              <a:t>, мужчина - </a:t>
            </a:r>
            <a:r>
              <a:rPr lang="ru-RU" dirty="0" smtClean="0">
                <a:solidFill>
                  <a:srgbClr val="FF0000"/>
                </a:solidFill>
                <a:latin typeface="Times New Roman" panose="02020603050405020304" pitchFamily="18" charset="0"/>
                <a:cs typeface="Times New Roman" panose="02020603050405020304" pitchFamily="18" charset="0"/>
              </a:rPr>
              <a:t>5 раз</a:t>
            </a:r>
            <a:r>
              <a:rPr lang="ru-RU" dirty="0" smtClean="0">
                <a:solidFill>
                  <a:srgbClr val="006991"/>
                </a:solidFill>
                <a:latin typeface="Times New Roman" panose="02020603050405020304" pitchFamily="18" charset="0"/>
                <a:cs typeface="Times New Roman" panose="02020603050405020304" pitchFamily="18" charset="0"/>
              </a:rPr>
              <a:t>. </a:t>
            </a:r>
          </a:p>
          <a:p>
            <a:pPr algn="ctr"/>
            <a:endParaRPr lang="ru-RU" dirty="0">
              <a:solidFill>
                <a:srgbClr val="006991"/>
              </a:solidFill>
              <a:latin typeface="Times New Roman" panose="02020603050405020304" pitchFamily="18" charset="0"/>
              <a:cs typeface="Times New Roman" panose="02020603050405020304" pitchFamily="18" charset="0"/>
            </a:endParaRPr>
          </a:p>
          <a:p>
            <a:pPr algn="ctr"/>
            <a:r>
              <a:rPr lang="ru-RU" dirty="0" smtClean="0">
                <a:solidFill>
                  <a:srgbClr val="006991"/>
                </a:solidFill>
                <a:latin typeface="Times New Roman" panose="02020603050405020304" pitchFamily="18" charset="0"/>
                <a:cs typeface="Times New Roman" panose="02020603050405020304" pitchFamily="18" charset="0"/>
              </a:rPr>
              <a:t>Это объясняется тем, что у мужчин, как правило, </a:t>
            </a:r>
            <a:r>
              <a:rPr lang="ru-RU" dirty="0" smtClean="0">
                <a:solidFill>
                  <a:srgbClr val="FF0000"/>
                </a:solidFill>
                <a:latin typeface="Times New Roman" panose="02020603050405020304" pitchFamily="18" charset="0"/>
                <a:cs typeface="Times New Roman" panose="02020603050405020304" pitchFamily="18" charset="0"/>
              </a:rPr>
              <a:t>выше объем циркулирующей крови, и физиологическими особенностями женского пола</a:t>
            </a:r>
            <a:r>
              <a:rPr lang="ru-RU" dirty="0" smtClean="0">
                <a:solidFill>
                  <a:srgbClr val="006991"/>
                </a:solidFill>
                <a:latin typeface="Times New Roman" panose="02020603050405020304" pitchFamily="18" charset="0"/>
                <a:cs typeface="Times New Roman" panose="02020603050405020304" pitchFamily="18" charset="0"/>
              </a:rPr>
              <a:t>. </a:t>
            </a:r>
            <a:endParaRPr lang="ru-RU" dirty="0">
              <a:solidFill>
                <a:srgbClr val="00699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895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366" y="4562656"/>
            <a:ext cx="10515600" cy="1843676"/>
          </a:xfrm>
        </p:spPr>
        <p:txBody>
          <a:bodyPr>
            <a:normAutofit fontScale="90000"/>
          </a:bodyPr>
          <a:lstStyle/>
          <a:p>
            <a:pPr algn="r"/>
            <a:r>
              <a:rPr lang="ru-RU" sz="2700" dirty="0" smtClean="0">
                <a:solidFill>
                  <a:srgbClr val="006991"/>
                </a:solidFill>
                <a:latin typeface="Times New Roman" panose="02020603050405020304" pitchFamily="18" charset="0"/>
                <a:cs typeface="Times New Roman" panose="02020603050405020304" pitchFamily="18" charset="0"/>
              </a:rPr>
              <a:t>Почетными донорами в РФ считаются люди, которые за свою жизнь сдали кровь </a:t>
            </a:r>
            <a:r>
              <a:rPr lang="ru-RU" sz="2700" dirty="0" smtClean="0">
                <a:solidFill>
                  <a:srgbClr val="EE2D24"/>
                </a:solidFill>
                <a:latin typeface="Times New Roman" panose="02020603050405020304" pitchFamily="18" charset="0"/>
                <a:cs typeface="Times New Roman" panose="02020603050405020304" pitchFamily="18" charset="0"/>
              </a:rPr>
              <a:t>не менее 40 раз</a:t>
            </a:r>
            <a:r>
              <a:rPr lang="ru-RU" sz="2700" dirty="0" smtClean="0">
                <a:solidFill>
                  <a:srgbClr val="006991"/>
                </a:solidFill>
                <a:latin typeface="Times New Roman" panose="02020603050405020304" pitchFamily="18" charset="0"/>
                <a:cs typeface="Times New Roman" panose="02020603050405020304" pitchFamily="18" charset="0"/>
              </a:rPr>
              <a:t>. Либо </a:t>
            </a:r>
            <a:r>
              <a:rPr lang="ru-RU" sz="2700" dirty="0" smtClean="0">
                <a:solidFill>
                  <a:srgbClr val="EE2D24"/>
                </a:solidFill>
                <a:latin typeface="Times New Roman" panose="02020603050405020304" pitchFamily="18" charset="0"/>
                <a:cs typeface="Times New Roman" panose="02020603050405020304" pitchFamily="18" charset="0"/>
              </a:rPr>
              <a:t>60 раз </a:t>
            </a:r>
            <a:r>
              <a:rPr lang="ru-RU" sz="2700" dirty="0" smtClean="0">
                <a:solidFill>
                  <a:srgbClr val="006991"/>
                </a:solidFill>
                <a:latin typeface="Times New Roman" panose="02020603050405020304" pitchFamily="18" charset="0"/>
                <a:cs typeface="Times New Roman" panose="02020603050405020304" pitchFamily="18" charset="0"/>
              </a:rPr>
              <a:t>пожертвовали собственную плазму.</a:t>
            </a:r>
            <a:br>
              <a:rPr lang="ru-RU" sz="2700" dirty="0" smtClean="0">
                <a:solidFill>
                  <a:srgbClr val="006991"/>
                </a:solidFill>
                <a:latin typeface="Times New Roman" panose="02020603050405020304" pitchFamily="18" charset="0"/>
                <a:cs typeface="Times New Roman" panose="02020603050405020304" pitchFamily="18" charset="0"/>
              </a:rPr>
            </a:br>
            <a:r>
              <a:rPr lang="ru-RU" sz="2700" dirty="0" smtClean="0">
                <a:solidFill>
                  <a:srgbClr val="006991"/>
                </a:solidFill>
                <a:latin typeface="Times New Roman" panose="02020603050405020304" pitchFamily="18" charset="0"/>
                <a:cs typeface="Times New Roman" panose="02020603050405020304" pitchFamily="18" charset="0"/>
              </a:rPr>
              <a:t>Кроме значка «Почетный донор» они </a:t>
            </a:r>
            <a:r>
              <a:rPr lang="ru-RU" sz="2700" dirty="0" smtClean="0">
                <a:solidFill>
                  <a:srgbClr val="EE2D24"/>
                </a:solidFill>
                <a:latin typeface="Times New Roman" panose="02020603050405020304" pitchFamily="18" charset="0"/>
                <a:cs typeface="Times New Roman" panose="02020603050405020304" pitchFamily="18" charset="0"/>
              </a:rPr>
              <a:t>могут рассчитывать на ежегодный отпуск, получение медпомощи вне очереди в госучреждениях и право приобретения путевок в санаторий по месту работы или учебы</a:t>
            </a:r>
            <a:r>
              <a:rPr lang="ru-RU" sz="2700" dirty="0" smtClean="0">
                <a:solidFill>
                  <a:srgbClr val="006991"/>
                </a:solidFill>
                <a:latin typeface="Times New Roman" panose="02020603050405020304" pitchFamily="18" charset="0"/>
                <a:cs typeface="Times New Roman" panose="02020603050405020304" pitchFamily="18" charset="0"/>
              </a:rPr>
              <a:t>. </a:t>
            </a:r>
            <a:br>
              <a:rPr lang="ru-RU" sz="2700" dirty="0" smtClean="0">
                <a:solidFill>
                  <a:srgbClr val="006991"/>
                </a:solidFill>
                <a:latin typeface="Times New Roman" panose="02020603050405020304" pitchFamily="18" charset="0"/>
                <a:cs typeface="Times New Roman" panose="02020603050405020304" pitchFamily="18" charset="0"/>
              </a:rPr>
            </a:br>
            <a:r>
              <a:rPr lang="ru-RU" sz="2700" dirty="0" smtClean="0">
                <a:solidFill>
                  <a:srgbClr val="006991"/>
                </a:solidFill>
                <a:latin typeface="Times New Roman" panose="02020603050405020304" pitchFamily="18" charset="0"/>
                <a:cs typeface="Times New Roman" panose="02020603050405020304" pitchFamily="18" charset="0"/>
              </a:rPr>
              <a:t>Помимо этого, каждый год им начисляют донорские выплаты. </a:t>
            </a:r>
            <a:r>
              <a:rPr lang="ru-RU" dirty="0" smtClean="0"/>
              <a:t/>
            </a:r>
            <a:br>
              <a:rPr lang="ru-RU" dirty="0" smtClean="0"/>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84868" y="712401"/>
            <a:ext cx="3847011" cy="3077609"/>
          </a:xfrm>
          <a:prstGeom prst="teardrop">
            <a:avLst/>
          </a:prstGeom>
        </p:spPr>
      </p:pic>
      <p:pic>
        <p:nvPicPr>
          <p:cNvPr id="5" name="Рисунок 4"/>
          <p:cNvPicPr>
            <a:picLocks noChangeAspect="1"/>
          </p:cNvPicPr>
          <p:nvPr/>
        </p:nvPicPr>
        <p:blipFill>
          <a:blip r:embed="rId3"/>
          <a:stretch>
            <a:fillRect/>
          </a:stretch>
        </p:blipFill>
        <p:spPr>
          <a:xfrm>
            <a:off x="5421030" y="712401"/>
            <a:ext cx="1280271" cy="1255885"/>
          </a:xfrm>
          <a:prstGeom prst="rect">
            <a:avLst/>
          </a:prstGeom>
        </p:spPr>
      </p:pic>
    </p:spTree>
    <p:extLst>
      <p:ext uri="{BB962C8B-B14F-4D97-AF65-F5344CB8AC3E}">
        <p14:creationId xmlns:p14="http://schemas.microsoft.com/office/powerpoint/2010/main" val="2024964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71154"/>
            <a:ext cx="9960429" cy="5105809"/>
          </a:xfrm>
        </p:spPr>
        <p:txBody>
          <a:bodyPr>
            <a:normAutofit/>
          </a:bodyPr>
          <a:lstStyle/>
          <a:p>
            <a:pPr marL="0" indent="0" algn="just">
              <a:buNone/>
            </a:pPr>
            <a:r>
              <a:rPr lang="ru-RU" dirty="0" smtClean="0">
                <a:solidFill>
                  <a:srgbClr val="006991"/>
                </a:solidFill>
                <a:latin typeface="Times New Roman" panose="02020603050405020304" pitchFamily="18" charset="0"/>
                <a:cs typeface="Times New Roman" panose="02020603050405020304" pitchFamily="18" charset="0"/>
              </a:rPr>
              <a:t>Региональное звание «</a:t>
            </a:r>
            <a:r>
              <a:rPr lang="ru-RU" dirty="0" smtClean="0">
                <a:solidFill>
                  <a:srgbClr val="EE2D24"/>
                </a:solidFill>
                <a:latin typeface="Times New Roman" panose="02020603050405020304" pitchFamily="18" charset="0"/>
                <a:cs typeface="Times New Roman" panose="02020603050405020304" pitchFamily="18" charset="0"/>
              </a:rPr>
              <a:t>Почетный донор Амурской области</a:t>
            </a:r>
            <a:r>
              <a:rPr lang="ru-RU" dirty="0" smtClean="0">
                <a:solidFill>
                  <a:srgbClr val="006991"/>
                </a:solidFill>
                <a:latin typeface="Times New Roman" panose="02020603050405020304" pitchFamily="18" charset="0"/>
                <a:cs typeface="Times New Roman" panose="02020603050405020304" pitchFamily="18" charset="0"/>
              </a:rPr>
              <a:t>» разработали в 2000 году для поддержки донорского движения. </a:t>
            </a:r>
          </a:p>
          <a:p>
            <a:pPr marL="0" indent="0" algn="just">
              <a:buNone/>
            </a:pPr>
            <a:endParaRPr lang="ru-RU" dirty="0">
              <a:solidFill>
                <a:srgbClr val="006991"/>
              </a:solidFill>
              <a:latin typeface="Times New Roman" panose="02020603050405020304" pitchFamily="18" charset="0"/>
              <a:cs typeface="Times New Roman" panose="02020603050405020304" pitchFamily="18" charset="0"/>
            </a:endParaRPr>
          </a:p>
          <a:p>
            <a:pPr marL="0" indent="0" algn="just">
              <a:buNone/>
            </a:pPr>
            <a:r>
              <a:rPr lang="ru-RU" dirty="0" smtClean="0">
                <a:solidFill>
                  <a:srgbClr val="006991"/>
                </a:solidFill>
                <a:latin typeface="Times New Roman" panose="02020603050405020304" pitchFamily="18" charset="0"/>
                <a:cs typeface="Times New Roman" panose="02020603050405020304" pitchFamily="18" charset="0"/>
              </a:rPr>
              <a:t>Его присваивают </a:t>
            </a:r>
            <a:r>
              <a:rPr lang="ru-RU" dirty="0" err="1" smtClean="0">
                <a:solidFill>
                  <a:srgbClr val="006991"/>
                </a:solidFill>
                <a:latin typeface="Times New Roman" panose="02020603050405020304" pitchFamily="18" charset="0"/>
                <a:cs typeface="Times New Roman" panose="02020603050405020304" pitchFamily="18" charset="0"/>
              </a:rPr>
              <a:t>амурчанам</a:t>
            </a:r>
            <a:r>
              <a:rPr lang="ru-RU" dirty="0" smtClean="0">
                <a:solidFill>
                  <a:srgbClr val="006991"/>
                </a:solidFill>
                <a:latin typeface="Times New Roman" panose="02020603050405020304" pitchFamily="18" charset="0"/>
                <a:cs typeface="Times New Roman" panose="02020603050405020304" pitchFamily="18" charset="0"/>
              </a:rPr>
              <a:t>, сдавшим кровь </a:t>
            </a:r>
            <a:r>
              <a:rPr lang="ru-RU" dirty="0" smtClean="0">
                <a:solidFill>
                  <a:srgbClr val="EE2D24"/>
                </a:solidFill>
                <a:latin typeface="Times New Roman" panose="02020603050405020304" pitchFamily="18" charset="0"/>
                <a:cs typeface="Times New Roman" panose="02020603050405020304" pitchFamily="18" charset="0"/>
              </a:rPr>
              <a:t>не менее 35 раз</a:t>
            </a:r>
            <a:r>
              <a:rPr lang="ru-RU" dirty="0" smtClean="0">
                <a:solidFill>
                  <a:srgbClr val="006991"/>
                </a:solidFill>
                <a:latin typeface="Times New Roman" panose="02020603050405020304" pitchFamily="18" charset="0"/>
                <a:cs typeface="Times New Roman" panose="02020603050405020304" pitchFamily="18" charset="0"/>
              </a:rPr>
              <a:t>, а плазму — </a:t>
            </a:r>
            <a:r>
              <a:rPr lang="ru-RU" dirty="0" smtClean="0">
                <a:solidFill>
                  <a:srgbClr val="EE2D24"/>
                </a:solidFill>
                <a:latin typeface="Times New Roman" panose="02020603050405020304" pitchFamily="18" charset="0"/>
                <a:cs typeface="Times New Roman" panose="02020603050405020304" pitchFamily="18" charset="0"/>
              </a:rPr>
              <a:t>от 55 раз</a:t>
            </a:r>
            <a:r>
              <a:rPr lang="ru-RU" dirty="0" smtClean="0">
                <a:solidFill>
                  <a:srgbClr val="006991"/>
                </a:solidFill>
                <a:latin typeface="Times New Roman" panose="02020603050405020304" pitchFamily="18" charset="0"/>
                <a:cs typeface="Times New Roman" panose="02020603050405020304" pitchFamily="18" charset="0"/>
              </a:rPr>
              <a:t>. </a:t>
            </a:r>
          </a:p>
          <a:p>
            <a:pPr marL="0" indent="0" algn="just">
              <a:buNone/>
            </a:pPr>
            <a:r>
              <a:rPr lang="ru-RU" dirty="0" smtClean="0">
                <a:solidFill>
                  <a:srgbClr val="006991"/>
                </a:solidFill>
                <a:latin typeface="Times New Roman" panose="02020603050405020304" pitchFamily="18" charset="0"/>
                <a:cs typeface="Times New Roman" panose="02020603050405020304" pitchFamily="18" charset="0"/>
              </a:rPr>
              <a:t>С тех пор, отмечают специалисты станции переливания крови, количество желающих поделиться здоровьем с каждым годом увеличивается. На сегодняшний день звание «Почетный донор Приамурья» </a:t>
            </a:r>
            <a:r>
              <a:rPr lang="ru-RU" dirty="0" smtClean="0">
                <a:solidFill>
                  <a:srgbClr val="EE2D24"/>
                </a:solidFill>
                <a:latin typeface="Times New Roman" panose="02020603050405020304" pitchFamily="18" charset="0"/>
                <a:cs typeface="Times New Roman" panose="02020603050405020304" pitchFamily="18" charset="0"/>
              </a:rPr>
              <a:t>носят 2 502 человека</a:t>
            </a:r>
            <a:r>
              <a:rPr lang="ru-RU" dirty="0" smtClean="0">
                <a:solidFill>
                  <a:srgbClr val="006991"/>
                </a:solidFill>
                <a:latin typeface="Times New Roman" panose="02020603050405020304" pitchFamily="18" charset="0"/>
                <a:cs typeface="Times New Roman" panose="02020603050405020304" pitchFamily="18" charset="0"/>
              </a:rPr>
              <a:t>.</a:t>
            </a:r>
            <a:endParaRPr lang="ru-RU" dirty="0">
              <a:solidFill>
                <a:srgbClr val="00699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0469803" y="4868489"/>
            <a:ext cx="883997" cy="865707"/>
          </a:xfrm>
          <a:prstGeom prst="rect">
            <a:avLst/>
          </a:prstGeom>
        </p:spPr>
      </p:pic>
      <p:pic>
        <p:nvPicPr>
          <p:cNvPr id="5" name="Рисунок 4"/>
          <p:cNvPicPr>
            <a:picLocks noChangeAspect="1"/>
          </p:cNvPicPr>
          <p:nvPr/>
        </p:nvPicPr>
        <p:blipFill>
          <a:blip r:embed="rId2"/>
          <a:stretch>
            <a:fillRect/>
          </a:stretch>
        </p:blipFill>
        <p:spPr>
          <a:xfrm>
            <a:off x="8823921" y="5311256"/>
            <a:ext cx="883997" cy="865707"/>
          </a:xfrm>
          <a:prstGeom prst="rect">
            <a:avLst/>
          </a:prstGeom>
        </p:spPr>
      </p:pic>
    </p:spTree>
    <p:extLst>
      <p:ext uri="{BB962C8B-B14F-4D97-AF65-F5344CB8AC3E}">
        <p14:creationId xmlns:p14="http://schemas.microsoft.com/office/powerpoint/2010/main" val="1569149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TotalTime>
  <Words>679</Words>
  <Application>Microsoft Office PowerPoint</Application>
  <PresentationFormat>Широкоэкранный</PresentationFormat>
  <Paragraphs>39</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20 апреля</vt:lpstr>
      <vt:lpstr>Презентация PowerPoint</vt:lpstr>
      <vt:lpstr>Презентация PowerPoint</vt:lpstr>
      <vt:lpstr>Дата проведения Национального дня Донора выбрана не случайно.  20 апреля 1832 года акушер по имени Андрей Мартынович Вольф впервые успешно провел переливание крови роженице с акушерским кровотечением. Благодаря этому жизнь женщины удалось спасти. Именно поэтому 20 апреля было решено сделать национальным праздником донора. Во всем мире же всемирный  день донора крови отмечается летом - 14 июня. </vt:lpstr>
      <vt:lpstr>Статистика донорства</vt:lpstr>
      <vt:lpstr>Как стать донором?</vt:lpstr>
      <vt:lpstr>Презентация PowerPoint</vt:lpstr>
      <vt:lpstr>Почетными донорами в РФ считаются люди, которые за свою жизнь сдали кровь не менее 40 раз. Либо 60 раз пожертвовали собственную плазму. Кроме значка «Почетный донор» они могут рассчитывать на ежегодный отпуск, получение медпомощи вне очереди в госучреждениях и право приобретения путевок в санаторий по месту работы или учебы.  Помимо этого, каждый год им начисляют донорские выплаты.  </vt:lpstr>
      <vt:lpstr>Презентация PowerPoint</vt:lpstr>
      <vt:lpstr>Служба крови является одним из важнейших разделов здравоохранения, направленных на снижение смертности и инвалидности населения от несчастных случаев, острых и хронических заболеваний, в том числе при катастрофах и других чрезвычайных ситуациях. Стабильное ее функционирование неразрывно связано с сохранением в области донорского потенциала.   «Служба крови Амурской области представлена 31 медицинской организацией. Это действительно «золотой фонд» службы крови. Ведь доноры спасают жизни и здоровье земляков. Особенно их вклад стал бесценен в условиях борьбы с пандемией. Когда резко увеличился спрос на доноров антиковидной плазмы,» — отметил председатель комитета Заксобрания по вопросам социальной политики Андрей Рудь.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апреля</dc:title>
  <dc:creator>User</dc:creator>
  <cp:lastModifiedBy>Лариса</cp:lastModifiedBy>
  <cp:revision>15</cp:revision>
  <dcterms:created xsi:type="dcterms:W3CDTF">2022-04-18T13:32:45Z</dcterms:created>
  <dcterms:modified xsi:type="dcterms:W3CDTF">2022-04-20T09:53:08Z</dcterms:modified>
</cp:coreProperties>
</file>