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5" r:id="rId3"/>
    <p:sldMasterId id="2147483697" r:id="rId4"/>
    <p:sldMasterId id="2147483709" r:id="rId5"/>
  </p:sldMasterIdLst>
  <p:notesMasterIdLst>
    <p:notesMasterId r:id="rId34"/>
  </p:notesMasterIdLst>
  <p:sldIdLst>
    <p:sldId id="291" r:id="rId6"/>
    <p:sldId id="327" r:id="rId7"/>
    <p:sldId id="328" r:id="rId8"/>
    <p:sldId id="329" r:id="rId9"/>
    <p:sldId id="320" r:id="rId10"/>
    <p:sldId id="331" r:id="rId11"/>
    <p:sldId id="332" r:id="rId12"/>
    <p:sldId id="315" r:id="rId13"/>
    <p:sldId id="333" r:id="rId14"/>
    <p:sldId id="334" r:id="rId15"/>
    <p:sldId id="335" r:id="rId16"/>
    <p:sldId id="336" r:id="rId17"/>
    <p:sldId id="314" r:id="rId18"/>
    <p:sldId id="289" r:id="rId19"/>
    <p:sldId id="338" r:id="rId20"/>
    <p:sldId id="339" r:id="rId21"/>
    <p:sldId id="340" r:id="rId22"/>
    <p:sldId id="341" r:id="rId23"/>
    <p:sldId id="342" r:id="rId24"/>
    <p:sldId id="346" r:id="rId25"/>
    <p:sldId id="347" r:id="rId26"/>
    <p:sldId id="348" r:id="rId27"/>
    <p:sldId id="349" r:id="rId28"/>
    <p:sldId id="296" r:id="rId29"/>
    <p:sldId id="276" r:id="rId30"/>
    <p:sldId id="337" r:id="rId31"/>
    <p:sldId id="344" r:id="rId32"/>
    <p:sldId id="34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27" userDrawn="1">
          <p15:clr>
            <a:srgbClr val="A4A3A4"/>
          </p15:clr>
        </p15:guide>
        <p15:guide id="2" pos="51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212"/>
    <a:srgbClr val="A9B5C6"/>
    <a:srgbClr val="00CC66"/>
    <a:srgbClr val="837D7F"/>
    <a:srgbClr val="0F0F11"/>
    <a:srgbClr val="BFBFBF"/>
    <a:srgbClr val="66CCFF"/>
    <a:srgbClr val="E1F5FE"/>
    <a:srgbClr val="393939"/>
    <a:srgbClr val="5C5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94" d="100"/>
          <a:sy n="94" d="100"/>
        </p:scale>
        <p:origin x="-120" y="-282"/>
      </p:cViewPr>
      <p:guideLst>
        <p:guide orient="horz" pos="2727"/>
        <p:guide pos="51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D1117-4F8F-4030-90EA-155DC18AAFDD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477FD-8EE2-46C2-8651-04479AE1C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3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5E689-7E56-44A9-A3EF-B4D4A58E1F2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43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7DFD2-1F76-44AD-B82B-EDD5D6B514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5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CF4414-0B5C-4C24-8A14-1B60424083E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6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A9230E-80D3-42E8-BAF5-C01F9B224EC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4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C3741-09B7-4719-AA69-70E534B4FC6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673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5DFC0-0E89-4DCC-9C12-2F160B7A7F4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20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F8D44-E4FD-4B6C-9346-E14BC8F9027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95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B610E-6725-46AC-9E91-E951373245C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54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961F20-2138-4926-A4DC-AA1954BA7EB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19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6B2A48-8B72-4130-88EE-70E7D91ACE2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400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8DDD1-E82F-4440-B710-D8E196F4E0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742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C3EBE-87A6-466D-8E4D-746B8911E7A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38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4843B-39B8-4490-85B2-2B061A224CF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61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29A53-9498-4337-8402-B3C6A41C39B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3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52EB84-3F6A-4EED-97B0-4AF60B069D9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02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5C8FF-6E6E-48AF-8C6D-DCD4E78F0AC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464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8882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1658-63BD-4EED-9926-50EE2B112B45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596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1CABA-94E4-4DA4-94E5-CBE4042EDF07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652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C0C1-CC50-478C-A176-EAB4A5A06230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767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ECCE1-22B8-4D6C-9FAA-1F6FFB1A6F37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055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1D897-FE92-4A14-859A-96D1DBAB8747}" type="datetime1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53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7A001-A2C4-467B-B6C8-92D1202BE7BE}" type="datetime1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C08570-82F6-4750-B71D-0FF405189A8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622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7871E-B5D0-4D27-844B-C51E072AD5C5}" type="datetime1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119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E793-B4A6-4FA9-BA04-1ACCCF3DCEDB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15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EEC3B-026D-4039-A42B-8E444F1F73A9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303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52F5-F315-444A-BDEF-B70D0EEF60FF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384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850D-96A1-4156-B8D9-5B571CF05834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727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ACAE08-4960-1D45-B68B-18F236CBA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007FD7A-019A-B741-AC97-BFDA2C51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F97E94-4F66-1E43-932C-3B50336B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622C-23C8-448A-B347-D9AC79AF2286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B2E9C0-3942-1049-AE8C-8ECAEA2C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EAB01D-2DC2-5942-8F82-FC7580B7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849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B44B8D-0FE0-B04A-8FBD-932AF0F1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AA5960-0796-C242-96F1-2E422C11B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78092E3-651F-1143-825E-AAB645B1E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74284-0269-4178-90CF-70B3273CC7E8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ABCDBB7-6A3F-4544-8832-D96506ADA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DA4E91C-C8F8-F245-BCDE-5A6B2B7A1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444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FB176E-54B4-8944-B1E6-BAEB6787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F09191-1682-3B48-9CCC-440D091EC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17B8A7-CC82-9643-A7DA-965D518CF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208E4-41E8-4A60-8228-91023A9D6408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7EAAF4-ACF9-694F-BB0D-DD83C2AF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6B9716-537C-8246-A753-10CE6ED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093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332145-C992-1843-9338-D740B5AC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319FB4-EEDF-D943-936E-F6713B3D93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408EBDE-2CAC-7947-90E0-79DE9F4CB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A315071-CD1A-9848-8B44-BC00DC33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10241-5C01-43EB-92B3-4B7474D496AA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3E4A20-AB5F-4F46-A629-2E4D504FC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8A892B7-B4C0-0A44-99F3-F43DDE62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9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8A5F2-9E0C-3045-8803-8C35BD0FA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70EFEFD-4F9F-4144-A77D-4065D2795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E39A7D9-CEC6-7C45-8C36-86D2E9C53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5513E50-C273-A04A-AC8C-009E94200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AE00940-701F-9848-B84A-E93CC97D2C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B02BB27-CCBE-0F4F-92FD-1D0F95A8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29772-F847-49D4-BBFF-4E737279AD77}" type="datetime1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2203A83-9AEC-1942-B8D5-114CCBCD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67A7DCD-CECF-4A43-BC8F-6980E164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0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24F3B-6FDF-4476-A98E-818E8CE2771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45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DC1B1A-D687-934D-821B-F7F2BD830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B616120-A0FD-B743-B511-FFEA86A6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281C4-54E2-41A3-893C-95197557E575}" type="datetime1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B5647D6-F4FB-C140-9DE3-0B0C5C34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914B0F7-D726-1245-AC37-4BF44268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37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E3C60FA-9697-0840-BDF7-67C9CE05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C7EBE-27FA-4DEC-B484-5F562EE6FE10}" type="datetime1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1E4596B-9D9B-ED43-B9F6-B48C1924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D4E74C-4477-7E4F-A0BC-3FC0B1F8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94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B15B64-A403-6E45-A30D-BFE878E3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77DB77-66AF-AD48-A82A-342657AE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BBACB91-368D-394F-8663-4F13046DB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5D1AC5B-4F5E-474B-A74F-110791E49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1380-276E-45FA-AFAB-7C69DED83431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99467CB-F205-EA45-88D3-43144E2F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65F395-5516-2945-BB73-E076E75AA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79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4E4EE-AE36-F940-BFD5-CCAD9105E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BD41D88-AEE2-1C47-B9F2-4B6CC733C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4F426B3-E65A-6246-AB4E-90F8E3504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F94A9E6-E2D5-CE45-8D69-DC21275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1F05-E1D8-41ED-8F6B-7D17EFB46EBE}" type="datetime1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324763E-87A6-2149-BA20-B01276AC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33790F4-31FD-0047-B673-39AAB79D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9195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66594A-93BF-8446-9B58-B6DAD94E6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E404949-BCC5-BB46-B256-E27718738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BC69D5A-05BE-684A-BC5C-0ADAB3AD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B90E-6820-4353-BD28-11AF895EAE4E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F761D9-5E7C-1943-B67E-BCAE94737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289526-41D9-214A-9567-A91B2C4A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2071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2541491-FDA3-1A4C-87F0-10A4C35CD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43B5962-D08D-004D-8B3D-C94F8D003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6E1E28-F6A3-1D41-A54E-DEE7FDB0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88FF6-AA51-4459-8864-B805535AAB34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356C41-4303-474D-B283-D23A8D26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BBADBF-15E4-A84B-900C-3C652680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6473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23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68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97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83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23D5F7-AAAE-402A-B651-A17CFD5262F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67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59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884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05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43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20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876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4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FA2D0-694C-4D48-98B7-B899E2C5018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73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B83C2-ECE7-4D1A-8ADC-CE71DC6767C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9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876D3-2CF3-436E-80E9-D1DF43B9829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68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AA0C5-7876-4FA9-BBD6-4729B0C77B3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60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1CB2C-5E9F-4C80-82E6-772387C4D34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5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1871-8AD8-4551-AFF2-612C9A1F368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14.04.2022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91D962-E59F-6646-8FBD-5F53A0D98DF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76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BDBA6-0322-469B-99AF-D923B9ABFD59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AB524-906C-454E-9BD0-E3D291E026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2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D0C150-1BA4-964E-9310-41B39E87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68E8D3-C670-574D-9FE1-54EB5DD8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273A02-EE6C-3B44-9799-673AC08A7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D9FA-7A16-4602-8294-DE37741FFDD1}" type="datetime1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75BA6A-01D4-DF43-899C-62F0292DD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927FE7A-85FE-CA46-A77B-BAEE80F9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8D659-AB3A-CF44-A68B-218D2F7D5B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67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0373D-C553-475B-B7BB-E9CBBFD7DFCC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28B35-4B4C-4D3F-A3FD-406F5A5A17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71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gif"/><Relationship Id="rId3" Type="http://schemas.openxmlformats.org/officeDocument/2006/relationships/image" Target="../media/image78.png"/><Relationship Id="rId7" Type="http://schemas.openxmlformats.org/officeDocument/2006/relationships/image" Target="../media/image82.gif"/><Relationship Id="rId12" Type="http://schemas.openxmlformats.org/officeDocument/2006/relationships/image" Target="../media/image87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11" Type="http://schemas.openxmlformats.org/officeDocument/2006/relationships/image" Target="../media/image86.gif"/><Relationship Id="rId5" Type="http://schemas.openxmlformats.org/officeDocument/2006/relationships/image" Target="../media/image80.png"/><Relationship Id="rId10" Type="http://schemas.openxmlformats.org/officeDocument/2006/relationships/image" Target="../media/image85.gif"/><Relationship Id="rId4" Type="http://schemas.openxmlformats.org/officeDocument/2006/relationships/image" Target="../media/image79.png"/><Relationship Id="rId9" Type="http://schemas.openxmlformats.org/officeDocument/2006/relationships/image" Target="../media/image8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gi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15.wdp"/><Relationship Id="rId7" Type="http://schemas.openxmlformats.org/officeDocument/2006/relationships/image" Target="../media/image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4.png"/><Relationship Id="rId5" Type="http://schemas.microsoft.com/office/2007/relationships/hdphoto" Target="../media/hdphoto14.wdp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microsoft.com/office/2007/relationships/hdphoto" Target="../media/hdphoto9.wdp"/><Relationship Id="rId2" Type="http://schemas.openxmlformats.org/officeDocument/2006/relationships/image" Target="../media/image10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microsoft.com/office/2007/relationships/hdphoto" Target="../media/hdphoto1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tarmeadowcounseling.com/wp-content/uploads/2021/05/Resisting-Depressi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86"/>
                    </a14:imgEffect>
                    <a14:imgEffect>
                      <a14:saturation sat="207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248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47859" y="3577141"/>
            <a:ext cx="929628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ru-RU" sz="4800" b="1" dirty="0">
                <a:solidFill>
                  <a:srgbClr val="00598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Как распознавать </a:t>
            </a:r>
            <a:r>
              <a:rPr lang="ru-RU" sz="4800" b="1" dirty="0" err="1">
                <a:solidFill>
                  <a:srgbClr val="00598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фейки</a:t>
            </a:r>
            <a:r>
              <a:rPr lang="ru-RU" sz="4800" b="1" dirty="0">
                <a:solidFill>
                  <a:srgbClr val="00598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чтобы не остаться одураченным?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47890" y="5771005"/>
            <a:ext cx="64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5986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Занятие для студентов педагогических</a:t>
            </a:r>
            <a:r>
              <a:rPr kumimoji="0" lang="ru-RU" sz="2000" b="0" i="0" u="none" strike="noStrike" kern="1200" cap="none" spc="0" normalizeH="0" noProof="0" dirty="0">
                <a:ln>
                  <a:noFill/>
                </a:ln>
                <a:solidFill>
                  <a:srgbClr val="005986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вузов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98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94242" y="-1805354"/>
            <a:ext cx="10803517" cy="10803517"/>
          </a:xfrm>
          <a:prstGeom prst="ellipse">
            <a:avLst/>
          </a:prstGeom>
          <a:noFill/>
          <a:ln w="53975" cap="rnd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12306" y="-2323752"/>
            <a:ext cx="11767389" cy="11767389"/>
          </a:xfrm>
          <a:prstGeom prst="ellipse">
            <a:avLst/>
          </a:prstGeom>
          <a:noFill/>
          <a:ln w="53975" cap="rnd">
            <a:solidFill>
              <a:srgbClr val="00CC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515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-1959252" y="-1703957"/>
            <a:ext cx="9297898" cy="9297898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96480" y="652377"/>
            <a:ext cx="604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Психология </a:t>
            </a:r>
            <a:r>
              <a:rPr lang="ru-RU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соцсетей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010" y="2767455"/>
            <a:ext cx="6238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Какие эмоции у вас вызывает фото и текст?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11 фейков, в которые дружно поверил весь интерне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t="1174" r="1464" b="904"/>
          <a:stretch/>
        </p:blipFill>
        <p:spPr bwMode="auto">
          <a:xfrm>
            <a:off x="7589727" y="-40512"/>
            <a:ext cx="4074288" cy="68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868" y="1428267"/>
            <a:ext cx="60707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Максимум эмоций! Минимум реальных фактов, доказательств, разъяснений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4886" y="2394995"/>
            <a:ext cx="6339453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9062721" y="5991542"/>
            <a:ext cx="1554480" cy="1554480"/>
          </a:xfrm>
          <a:prstGeom prst="ellipse">
            <a:avLst/>
          </a:prstGeom>
          <a:noFill/>
          <a:ln w="38100" cap="rnd">
            <a:solidFill>
              <a:srgbClr val="00CC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4" name="Picture 4" descr="https://cdn-icons-png.flaticon.com/512/4138/41385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449053"/>
            <a:ext cx="864763" cy="8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dn-icons-png.flaticon.com/512/4138/41385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98" y="4433406"/>
            <a:ext cx="868446" cy="86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dn-icons-png.flaticon.com/512/4138/41385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28" y="4418615"/>
            <a:ext cx="874570" cy="8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cdn-icons-png.flaticon.com/512/4138/41385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624" y="4433104"/>
            <a:ext cx="892868" cy="8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cdn-icons-png.flaticon.com/512/4138/413850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18" y="4421711"/>
            <a:ext cx="937368" cy="9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10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69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587375" y="3540146"/>
            <a:ext cx="1009931" cy="1009931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/>
          <p:cNvSpPr/>
          <p:nvPr/>
        </p:nvSpPr>
        <p:spPr>
          <a:xfrm>
            <a:off x="587375" y="5044856"/>
            <a:ext cx="1009931" cy="1009931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587375" y="2228571"/>
            <a:ext cx="1009931" cy="1009931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-1558338" y="-7141019"/>
            <a:ext cx="9174481" cy="917448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8D659-AB3A-CF44-A68B-218D2F7D5BCD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99158" y="458074"/>
            <a:ext cx="6222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что в реальности?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11 фейков, в которые дружно поверил весь интерне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84" y="2608311"/>
            <a:ext cx="5456391" cy="42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781660" y="2047754"/>
            <a:ext cx="5088617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815" y="-1"/>
            <a:ext cx="2689185" cy="26171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38" y="1"/>
            <a:ext cx="2735405" cy="26157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2414" y="2348139"/>
            <a:ext cx="440609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появился в сети в 2017 году и за пару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16911" y="3725665"/>
            <a:ext cx="491538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На самом деле на снимке актриса 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Натали </a:t>
            </a:r>
            <a:r>
              <a:rPr lang="ru-RU" dirty="0" err="1">
                <a:latin typeface="Arial Narrow" panose="020B0606020202030204" pitchFamily="34" charset="0"/>
              </a:rPr>
              <a:t>Портман</a:t>
            </a:r>
            <a:r>
              <a:rPr lang="ru-RU" dirty="0">
                <a:latin typeface="Arial Narrow" panose="020B0606020202030204" pitchFamily="34" charset="0"/>
              </a:rPr>
              <a:t> на съемках кинофильма «</a:t>
            </a:r>
            <a:r>
              <a:rPr lang="ru-RU" dirty="0" err="1">
                <a:latin typeface="Arial Narrow" panose="020B0606020202030204" pitchFamily="34" charset="0"/>
              </a:rPr>
              <a:t>Джэки</a:t>
            </a:r>
            <a:r>
              <a:rPr lang="ru-RU" dirty="0">
                <a:latin typeface="Arial Narrow" panose="020B0606020202030204" pitchFamily="34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16911" y="4628489"/>
            <a:ext cx="515845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По словам автора </a:t>
            </a:r>
            <a:r>
              <a:rPr lang="ru-RU" dirty="0" err="1">
                <a:latin typeface="Arial Narrow" panose="020B0606020202030204" pitchFamily="34" charset="0"/>
              </a:rPr>
              <a:t>фейка</a:t>
            </a:r>
            <a:r>
              <a:rPr lang="ru-RU" dirty="0">
                <a:latin typeface="Arial Narrow" panose="020B0606020202030204" pitchFamily="34" charset="0"/>
              </a:rPr>
              <a:t>, </a:t>
            </a:r>
            <a:r>
              <a:rPr lang="ru-RU" b="1" dirty="0">
                <a:latin typeface="Arial Narrow" panose="020B0606020202030204" pitchFamily="34" charset="0"/>
              </a:rPr>
              <a:t>он на самом деле думал</a:t>
            </a:r>
            <a:r>
              <a:rPr lang="ru-RU" dirty="0">
                <a:latin typeface="Arial Narrow" panose="020B0606020202030204" pitchFamily="34" charset="0"/>
              </a:rPr>
              <a:t>, что на фото изображена счастливая вдова Рокфеллера. Когда он узнал о своей ошибке, немедленно удалил пост, но к тому моменту фото 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с подписью уже разлетелось по всей сети (его можно найти и сейчас).</a:t>
            </a:r>
            <a:br>
              <a:rPr lang="ru-RU" dirty="0">
                <a:latin typeface="Arial Narrow" panose="020B0606020202030204" pitchFamily="34" charset="0"/>
              </a:rPr>
            </a:br>
            <a:r>
              <a:rPr lang="ru-RU" dirty="0">
                <a:latin typeface="Arial Narrow" panose="020B0606020202030204" pitchFamily="34" charset="0"/>
              </a:rPr>
              <a:t>А вот фото реальной жены Рокфеллера вы в открытом доступе не найдёте, хотя можете попробовать! </a:t>
            </a:r>
          </a:p>
        </p:txBody>
      </p:sp>
      <p:pic>
        <p:nvPicPr>
          <p:cNvPr id="6150" name="Picture 6" descr="https://cdn-icons.flaticon.com/png/512/1655/premium/1655800.png?token=exp=1646326564~hmac=6302dfb79148d562174bf306acc3e8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5" y="3741248"/>
            <a:ext cx="593866" cy="59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dn-icons-png.flaticon.com/512/3771/37713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7" y="2410854"/>
            <a:ext cx="631503" cy="6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cdn-icons-png.flaticon.com/512/1362/136209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32" y="5281375"/>
            <a:ext cx="573630" cy="57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94020" y="2139396"/>
            <a:ext cx="9637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 Narrow" panose="020B0606020202030204" pitchFamily="34" charset="0"/>
              </a:rPr>
              <a:t>Фейк</a:t>
            </a:r>
            <a:endParaRPr lang="ru-RU" sz="3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35886" y="2602783"/>
            <a:ext cx="506585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Arial Narrow" panose="020B0606020202030204" pitchFamily="34" charset="0"/>
              </a:rPr>
              <a:t>мгновений разлетелся по всему </a:t>
            </a:r>
            <a:r>
              <a:rPr lang="ru-RU" dirty="0" err="1">
                <a:latin typeface="Arial Narrow" panose="020B0606020202030204" pitchFamily="34" charset="0"/>
              </a:rPr>
              <a:t>рунету</a:t>
            </a:r>
            <a:r>
              <a:rPr lang="ru-RU" dirty="0">
                <a:latin typeface="Arial Narrow" panose="020B0606020202030204" pitchFamily="34" charset="0"/>
              </a:rPr>
              <a:t>. Пользователи в комментариях, мягко говоря, осудили улыбку</a:t>
            </a:r>
          </a:p>
        </p:txBody>
      </p:sp>
      <p:sp>
        <p:nvSpPr>
          <p:cNvPr id="25" name="Номер слайда 1"/>
          <p:cNvSpPr txBox="1">
            <a:spLocks/>
          </p:cNvSpPr>
          <p:nvPr/>
        </p:nvSpPr>
        <p:spPr>
          <a:xfrm>
            <a:off x="923563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11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871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-6385110" y="-3718560"/>
            <a:ext cx="13713079" cy="137130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xmlns="" id="{46FBFB90-116E-1644-91D0-9FA2FC996B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850" y="-350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528031" y="5288409"/>
            <a:ext cx="3448217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700" dirty="0" err="1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Репосты</a:t>
            </a:r>
            <a:r>
              <a:rPr lang="ru-RU" sz="17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как снежный ком, обгоняют опровержение, и оно становится бессмысленным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88F09A1-F944-114A-978F-BA006C96197F}"/>
              </a:ext>
            </a:extLst>
          </p:cNvPr>
          <p:cNvSpPr/>
          <p:nvPr/>
        </p:nvSpPr>
        <p:spPr>
          <a:xfrm>
            <a:off x="8523083" y="2538583"/>
            <a:ext cx="3332479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altLang="ru-RU" sz="1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Времени на проверку информации нет – верим не разбираясь. Например, 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ы верим,</a:t>
            </a:r>
            <a:r>
              <a:rPr kumimoji="0" lang="ru-RU" sz="17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что есть пирамиды, даже если не видели их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B667323F-8E13-0643-B014-91333CBD6257}"/>
              </a:ext>
            </a:extLst>
          </p:cNvPr>
          <p:cNvSpPr/>
          <p:nvPr/>
        </p:nvSpPr>
        <p:spPr>
          <a:xfrm>
            <a:off x="8523093" y="3913589"/>
            <a:ext cx="3270738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1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Этим пользуются. Неосведомлённость общества становится главным оружием </a:t>
            </a:r>
            <a:r>
              <a:rPr lang="ru-RU" sz="17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массмедиа</a:t>
            </a:r>
            <a:r>
              <a:rPr lang="ru-RU" sz="17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в управлении сознанием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7E7C191-DDAC-1F4C-9A0A-74078190527F}"/>
              </a:ext>
            </a:extLst>
          </p:cNvPr>
          <p:cNvSpPr/>
          <p:nvPr/>
        </p:nvSpPr>
        <p:spPr>
          <a:xfrm>
            <a:off x="7513684" y="2554261"/>
            <a:ext cx="928925" cy="92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F69B694E-20A9-294B-90FD-51CB4B40D2F9}"/>
              </a:ext>
            </a:extLst>
          </p:cNvPr>
          <p:cNvSpPr/>
          <p:nvPr/>
        </p:nvSpPr>
        <p:spPr>
          <a:xfrm>
            <a:off x="7513684" y="3876998"/>
            <a:ext cx="928925" cy="92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27BEBCC6-F59A-9344-910A-78B345214331}"/>
              </a:ext>
            </a:extLst>
          </p:cNvPr>
          <p:cNvSpPr/>
          <p:nvPr/>
        </p:nvSpPr>
        <p:spPr>
          <a:xfrm>
            <a:off x="7513684" y="5199736"/>
            <a:ext cx="928925" cy="9289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" descr="Время ">
            <a:extLst>
              <a:ext uri="{FF2B5EF4-FFF2-40B4-BE49-F238E27FC236}">
                <a16:creationId xmlns:a16="http://schemas.microsoft.com/office/drawing/2014/main" xmlns="" id="{C1113566-A5A5-CF41-877D-97D8901F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37" y="2685097"/>
            <a:ext cx="666187" cy="6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Манипуляции ">
            <a:extLst>
              <a:ext uri="{FF2B5EF4-FFF2-40B4-BE49-F238E27FC236}">
                <a16:creationId xmlns:a16="http://schemas.microsoft.com/office/drawing/2014/main" xmlns="" id="{30383C4A-EE81-AF4A-9045-29824820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391" y="4010406"/>
            <a:ext cx="641508" cy="6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Голос ">
            <a:extLst>
              <a:ext uri="{FF2B5EF4-FFF2-40B4-BE49-F238E27FC236}">
                <a16:creationId xmlns:a16="http://schemas.microsoft.com/office/drawing/2014/main" xmlns="" id="{5FA36504-6A8C-0C47-B225-D3BA476D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2580" y="5353142"/>
            <a:ext cx="625034" cy="62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411924" y="581609"/>
            <a:ext cx="465970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Реальность мира без собственного убеждения </a:t>
            </a:r>
          </a:p>
          <a:p>
            <a:pPr lvl="0">
              <a:lnSpc>
                <a:spcPct val="8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реальности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7781660" y="2047754"/>
            <a:ext cx="5088617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12</a:t>
            </a:fld>
            <a:endParaRPr lang="ru-RU" dirty="0">
              <a:latin typeface="Arial Narrow" panose="020B060602020203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-381965" y="1250449"/>
            <a:ext cx="6076709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444183" y="1518868"/>
            <a:ext cx="6677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Arial Narrow" panose="020B0606020202030204" pitchFamily="34" charset="0"/>
              </a:rPr>
              <a:t>Человек не любит признавать ошибки и, один раз распространив </a:t>
            </a:r>
            <a:r>
              <a:rPr lang="ru-RU" sz="1600" dirty="0" err="1">
                <a:latin typeface="Arial Narrow" panose="020B0606020202030204" pitchFamily="34" charset="0"/>
              </a:rPr>
              <a:t>фейк</a:t>
            </a:r>
            <a:r>
              <a:rPr lang="ru-RU" sz="1600" dirty="0">
                <a:latin typeface="Arial Narrow" panose="020B0606020202030204" pitchFamily="34" charset="0"/>
              </a:rPr>
              <a:t>, будет верить в него до последнего, искать ещё и ещё этому </a:t>
            </a:r>
            <a:r>
              <a:rPr lang="ru-RU" sz="1600" dirty="0" err="1">
                <a:latin typeface="Arial Narrow" panose="020B0606020202030204" pitchFamily="34" charset="0"/>
              </a:rPr>
              <a:t>одказательства</a:t>
            </a:r>
            <a:r>
              <a:rPr lang="ru-RU" sz="1600" dirty="0">
                <a:latin typeface="Arial Narrow" panose="020B0606020202030204" pitchFamily="34" charset="0"/>
              </a:rPr>
              <a:t>, чтобы убедить себя в том, что он не мог оказаться в дураках. Так устроена человеческая сущность – не хочет признать, что он оказался некомпетентен, ошибся, не заметил подлога. И вот уже упрямо на черное говорят белое и наоборот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9655" y="420619"/>
            <a:ext cx="623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Замкнутый круг эмоций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t="2647"/>
          <a:stretch/>
        </p:blipFill>
        <p:spPr>
          <a:xfrm>
            <a:off x="3080651" y="4446659"/>
            <a:ext cx="3320149" cy="206951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" b="4772"/>
          <a:stretch/>
        </p:blipFill>
        <p:spPr>
          <a:xfrm>
            <a:off x="239486" y="3093721"/>
            <a:ext cx="3303037" cy="2006082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223792" y="3284984"/>
            <a:ext cx="222281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latin typeface="Arial Narrow" panose="020B0606020202030204" pitchFamily="34" charset="0"/>
              </a:rPr>
              <a:t>Распространяя </a:t>
            </a:r>
            <a:r>
              <a:rPr lang="ru-RU" sz="1600" dirty="0" err="1">
                <a:latin typeface="Arial Narrow" panose="020B0606020202030204" pitchFamily="34" charset="0"/>
              </a:rPr>
              <a:t>фейк</a:t>
            </a:r>
            <a:r>
              <a:rPr lang="ru-RU" sz="1600" dirty="0">
                <a:latin typeface="Arial Narrow" panose="020B0606020202030204" pitchFamily="34" charset="0"/>
              </a:rPr>
              <a:t>, человек верит в него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0" y="5639262"/>
            <a:ext cx="222281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600" dirty="0">
                <a:latin typeface="Arial Narrow" panose="020B0606020202030204" pitchFamily="34" charset="0"/>
              </a:rPr>
              <a:t>Ищет доказательств, чтобы не признавать ошибки</a:t>
            </a:r>
          </a:p>
        </p:txBody>
      </p:sp>
      <p:sp>
        <p:nvSpPr>
          <p:cNvPr id="6" name="Дуга 5"/>
          <p:cNvSpPr/>
          <p:nvPr/>
        </p:nvSpPr>
        <p:spPr>
          <a:xfrm>
            <a:off x="2790464" y="3666088"/>
            <a:ext cx="1828800" cy="1828800"/>
          </a:xfrm>
          <a:prstGeom prst="arc">
            <a:avLst>
              <a:gd name="adj1" fmla="val 15651504"/>
              <a:gd name="adj2" fmla="val 20994149"/>
            </a:avLst>
          </a:prstGeom>
          <a:noFill/>
          <a:ln w="38100" cap="rnd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  <p:sp>
        <p:nvSpPr>
          <p:cNvPr id="39" name="Дуга 38"/>
          <p:cNvSpPr/>
          <p:nvPr/>
        </p:nvSpPr>
        <p:spPr>
          <a:xfrm rot="10800000">
            <a:off x="2072833" y="4175373"/>
            <a:ext cx="1828800" cy="1828800"/>
          </a:xfrm>
          <a:prstGeom prst="arc">
            <a:avLst>
              <a:gd name="adj1" fmla="val 16200000"/>
              <a:gd name="adj2" fmla="val 20994149"/>
            </a:avLst>
          </a:prstGeom>
          <a:noFill/>
          <a:ln w="38100" cap="rnd"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7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9425" y="4875085"/>
            <a:ext cx="262914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люди массово и активно распространяют непроверенные данные — так устроено человеческое мышление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2653" y="3272287"/>
            <a:ext cx="1915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Зарождение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18764" y="3308812"/>
            <a:ext cx="24819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Распространение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41466" y="4882386"/>
            <a:ext cx="200139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главные разносчики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фейков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8542" y="3304364"/>
            <a:ext cx="23216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Трансформация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81309" y="4857096"/>
            <a:ext cx="2376611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обрастает новыми деталями, персонажами. У пользователей нет времени проверить достоверность информации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317864" y="4863819"/>
            <a:ext cx="209844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главный принцип генерирования фальшивых новостей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7295" y="757635"/>
            <a:ext cx="8184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Как, откуда и куда распространяются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фейки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вбросы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E21EF51-2A87-EA40-9C7B-323CB81168DF}"/>
              </a:ext>
            </a:extLst>
          </p:cNvPr>
          <p:cNvSpPr/>
          <p:nvPr/>
        </p:nvSpPr>
        <p:spPr>
          <a:xfrm>
            <a:off x="9228323" y="3296992"/>
            <a:ext cx="25489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Тиражирование 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61E2C398-80AB-8B46-BB82-544FE65C83C4}"/>
              </a:ext>
            </a:extLst>
          </p:cNvPr>
          <p:cNvCxnSpPr/>
          <p:nvPr/>
        </p:nvCxnSpPr>
        <p:spPr>
          <a:xfrm>
            <a:off x="393539" y="3997871"/>
            <a:ext cx="11433641" cy="0"/>
          </a:xfrm>
          <a:prstGeom prst="line">
            <a:avLst/>
          </a:prstGeom>
          <a:ln w="28575">
            <a:solidFill>
              <a:srgbClr val="66CCFF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3391A44-1A16-974D-9C22-DA8FBAD05787}"/>
              </a:ext>
            </a:extLst>
          </p:cNvPr>
          <p:cNvSpPr/>
          <p:nvPr/>
        </p:nvSpPr>
        <p:spPr>
          <a:xfrm>
            <a:off x="1559458" y="3802798"/>
            <a:ext cx="357251" cy="35725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130DD8BC-3969-D94B-A17D-CFCE96F9BF55}"/>
              </a:ext>
            </a:extLst>
          </p:cNvPr>
          <p:cNvSpPr/>
          <p:nvPr/>
        </p:nvSpPr>
        <p:spPr>
          <a:xfrm>
            <a:off x="4491291" y="3802798"/>
            <a:ext cx="357251" cy="35725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7BD94005-4791-7F41-9DA6-97ED42CF2428}"/>
              </a:ext>
            </a:extLst>
          </p:cNvPr>
          <p:cNvSpPr/>
          <p:nvPr/>
        </p:nvSpPr>
        <p:spPr>
          <a:xfrm>
            <a:off x="7435722" y="3819245"/>
            <a:ext cx="357251" cy="35725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FCC12D4E-6A5D-6548-93C3-8563B617C3A4}"/>
              </a:ext>
            </a:extLst>
          </p:cNvPr>
          <p:cNvSpPr/>
          <p:nvPr/>
        </p:nvSpPr>
        <p:spPr>
          <a:xfrm>
            <a:off x="10310312" y="3802798"/>
            <a:ext cx="357251" cy="35725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1DF9A7-88D5-E84F-8CC6-F2107DCE93AB}"/>
              </a:ext>
            </a:extLst>
          </p:cNvPr>
          <p:cNvSpPr txBox="1"/>
          <p:nvPr/>
        </p:nvSpPr>
        <p:spPr>
          <a:xfrm>
            <a:off x="8864298" y="4215892"/>
            <a:ext cx="30886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Максимально негативная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или абсурдная информация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2565CF-C61E-9744-A37A-9CCCC532C6B6}"/>
              </a:ext>
            </a:extLst>
          </p:cNvPr>
          <p:cNvSpPr txBox="1"/>
          <p:nvPr/>
        </p:nvSpPr>
        <p:spPr>
          <a:xfrm>
            <a:off x="6447428" y="4217720"/>
            <a:ext cx="22965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История шлифуется, развивается,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312998C-03BB-3042-B233-BD7B6E1E98D1}"/>
              </a:ext>
            </a:extLst>
          </p:cNvPr>
          <p:cNvSpPr txBox="1"/>
          <p:nvPr/>
        </p:nvSpPr>
        <p:spPr>
          <a:xfrm>
            <a:off x="968141" y="4258192"/>
            <a:ext cx="160172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Естественный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процесс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B9C6663-E9A8-FB48-886F-39209DBB3785}"/>
              </a:ext>
            </a:extLst>
          </p:cNvPr>
          <p:cNvSpPr txBox="1"/>
          <p:nvPr/>
        </p:nvSpPr>
        <p:spPr>
          <a:xfrm>
            <a:off x="3478872" y="4258820"/>
            <a:ext cx="23820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Соцсети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, форумы, сайты третьего сорта</a:t>
            </a:r>
          </a:p>
        </p:txBody>
      </p:sp>
      <p:pic>
        <p:nvPicPr>
          <p:cNvPr id="28" name="Picture 2" descr="Сплетни ">
            <a:extLst>
              <a:ext uri="{FF2B5EF4-FFF2-40B4-BE49-F238E27FC236}">
                <a16:creationId xmlns:a16="http://schemas.microsoft.com/office/drawing/2014/main" xmlns="" id="{30C40D57-778C-8445-BDAC-F31569B9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76" y="2616978"/>
            <a:ext cx="659293" cy="6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Глобальное распространение ">
            <a:extLst>
              <a:ext uri="{FF2B5EF4-FFF2-40B4-BE49-F238E27FC236}">
                <a16:creationId xmlns:a16="http://schemas.microsoft.com/office/drawing/2014/main" xmlns="" id="{B8A1BEA1-EC22-8B4F-A859-3C3B4327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90" y="2602874"/>
            <a:ext cx="755719" cy="7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Технологии ">
            <a:extLst>
              <a:ext uri="{FF2B5EF4-FFF2-40B4-BE49-F238E27FC236}">
                <a16:creationId xmlns:a16="http://schemas.microsoft.com/office/drawing/2014/main" xmlns="" id="{C2EE3BE9-271C-5B41-9209-27F316D5C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092" y="2656565"/>
            <a:ext cx="663061" cy="6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Газета ">
            <a:extLst>
              <a:ext uri="{FF2B5EF4-FFF2-40B4-BE49-F238E27FC236}">
                <a16:creationId xmlns:a16="http://schemas.microsoft.com/office/drawing/2014/main" xmlns="" id="{72FACB46-F0EA-0243-9CCE-CAABD79B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845" y="2624053"/>
            <a:ext cx="663061" cy="66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13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9767295" y="-942071"/>
            <a:ext cx="3083388" cy="3083388"/>
          </a:xfrm>
          <a:prstGeom prst="ellipse">
            <a:avLst/>
          </a:prstGeom>
          <a:solidFill>
            <a:schemeClr val="bg1"/>
          </a:solidFill>
          <a:ln w="53975" cap="rnd">
            <a:solidFill>
              <a:srgbClr val="66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Picture 2" descr="https://cdn-icons.flaticon.com/png/512/1989/premium/1989884.png?token=exp=1645890067~hmac=e01b1fc00e4e7930ce1cf97e3744cfd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867" y="331780"/>
            <a:ext cx="1227563" cy="12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3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-65314" y="5748651"/>
            <a:ext cx="12257314" cy="884799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550863" y="1651900"/>
            <a:ext cx="733781" cy="70802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6294465" y="1651064"/>
            <a:ext cx="733781" cy="70802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87375" y="3932730"/>
            <a:ext cx="733781" cy="70802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321889" y="3892863"/>
            <a:ext cx="733781" cy="708022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894" y="516641"/>
            <a:ext cx="7003007" cy="4442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распознать </a:t>
            </a:r>
            <a:r>
              <a:rPr lang="ru-RU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фейковые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новости?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7324" y="3871391"/>
            <a:ext cx="306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Проверьте источник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автора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68899" y="4206282"/>
            <a:ext cx="4446685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Проверьте адрес страницы, на которой размещена новость. Если в адресе содержатся орфографические ошибки или используются редкие доменные расширения, – источник ненадежный. Обратите внимание на автора новости и/или мнения. Какая у него репутация, является ли он признанным экспертом в данной области? </a:t>
            </a:r>
          </a:p>
          <a:p>
            <a:pPr lvl="0">
              <a:lnSpc>
                <a:spcPct val="90000"/>
              </a:lnSpc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68899" y="4811571"/>
            <a:ext cx="3861469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03413" y="3851804"/>
            <a:ext cx="2938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Проверьте другие источники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03413" y="4185679"/>
            <a:ext cx="409210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Сообщают ли о данном факте иные источники? Используется ли в статье цитирование с ссылками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авторитетные источники информации?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Цитируются ли в статье достоверные источники?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06252" y="1634374"/>
            <a:ext cx="430638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Оцените комментарии, </a:t>
            </a:r>
          </a:p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сохраняя критическое мышление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106251" y="2195547"/>
            <a:ext cx="4347117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Ссылки и комментарии к статье могут автоматически создаваться ботами или нанятыми пользователями. Признак этого – однотипность комментариев. Сохраняйте критический настрой, чаще задавайте себе вопрос: для чего написана данная статья? Продвигает ли она чьи-то интересы, взгляды или идеи? </a:t>
            </a:r>
          </a:p>
          <a:p>
            <a:pPr lvl="0">
              <a:lnSpc>
                <a:spcPct val="90000"/>
              </a:lnSpc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362648" y="1637387"/>
            <a:ext cx="290496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Проверьте факты </a:t>
            </a:r>
          </a:p>
          <a:p>
            <a:pPr lvl="0">
              <a:lnSpc>
                <a:spcPct val="90000"/>
              </a:lnSpc>
              <a:defRPr/>
            </a:pPr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подлинность изображений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362648" y="2203346"/>
            <a:ext cx="4397021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Достоверные новости, как правило, включают множество проверяемых фактических данных, цитаты экспертов и пр.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Обращайте внимание на изображения – в </a:t>
            </a:r>
            <a:r>
              <a:rPr lang="ru-RU" sz="14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соцсетях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они могут быть отредактированы. Через </a:t>
            </a:r>
            <a:r>
              <a:rPr lang="ru-RU" sz="1400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Яндекс.Картинки</a:t>
            </a: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можно узнать, уникальное фото или оно публиковалось ранее. Можно узнать, насколько изображение подвергалось цифровой обработке</a:t>
            </a:r>
          </a:p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7" name="Овал 36"/>
          <p:cNvSpPr/>
          <p:nvPr/>
        </p:nvSpPr>
        <p:spPr>
          <a:xfrm>
            <a:off x="9706335" y="-1079231"/>
            <a:ext cx="3083388" cy="3083388"/>
          </a:xfrm>
          <a:prstGeom prst="ellipse">
            <a:avLst/>
          </a:prstGeom>
          <a:solidFill>
            <a:schemeClr val="bg1"/>
          </a:solidFill>
          <a:ln w="53975" cap="rnd">
            <a:solidFill>
              <a:srgbClr val="66CC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2" descr="https://cdn-icons.flaticon.com/png/512/1989/premium/1989884.png?token=exp=1645890067~hmac=e01b1fc00e4e7930ce1cf97e3744cfd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707" y="240340"/>
            <a:ext cx="1227563" cy="12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Проверка ">
            <a:extLst>
              <a:ext uri="{FF2B5EF4-FFF2-40B4-BE49-F238E27FC236}">
                <a16:creationId xmlns:a16="http://schemas.microsoft.com/office/drawing/2014/main" xmlns="" id="{0C1B63B1-6345-BD48-B3EA-B7A37FD4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" y="4073823"/>
            <a:ext cx="455041" cy="45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Факты ">
            <a:extLst>
              <a:ext uri="{FF2B5EF4-FFF2-40B4-BE49-F238E27FC236}">
                <a16:creationId xmlns:a16="http://schemas.microsoft.com/office/drawing/2014/main" xmlns="" id="{BE73C95D-C938-304B-A12E-BB5438AD4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1" y="1771657"/>
            <a:ext cx="447040" cy="4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.flaticon.com/png/512/2974/premium/2974039.png?token=exp=1646207982~hmac=d0219136a8281deb3189c35ddd342e6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706" y="1786634"/>
            <a:ext cx="466788" cy="4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icons-png.flaticon.com/512/3063/306366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29" y="3972726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Прямая соединительная линия 48"/>
          <p:cNvCxnSpPr/>
          <p:nvPr/>
        </p:nvCxnSpPr>
        <p:spPr>
          <a:xfrm>
            <a:off x="-100716" y="1199677"/>
            <a:ext cx="7986531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14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236253" y="5845336"/>
            <a:ext cx="8845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>
                <a:solidFill>
                  <a:schemeClr val="bg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Используйте надежные новостные сайты или информацию государственных информационных агентств и СМИ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 rot="21411886">
            <a:off x="696080" y="6078350"/>
            <a:ext cx="533874" cy="324976"/>
            <a:chOff x="10819966" y="3982145"/>
            <a:chExt cx="1372034" cy="835175"/>
          </a:xfrm>
          <a:solidFill>
            <a:schemeClr val="bg1"/>
          </a:solidFill>
        </p:grpSpPr>
        <p:sp>
          <p:nvSpPr>
            <p:cNvPr id="58" name="Скругленный прямоугольник 57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Скругленный прямоугольник 58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956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6308"/>
            <a:ext cx="6096000" cy="3432136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r="4690"/>
          <a:stretch/>
        </p:blipFill>
        <p:spPr>
          <a:xfrm>
            <a:off x="6095999" y="3551616"/>
            <a:ext cx="6065129" cy="30930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8992" y="771284"/>
            <a:ext cx="559358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1. Подлог информации</a:t>
            </a:r>
          </a:p>
        </p:txBody>
      </p:sp>
      <p:sp>
        <p:nvSpPr>
          <p:cNvPr id="11" name="Прямоугольник 10"/>
          <p:cNvSpPr/>
          <p:nvPr/>
        </p:nvSpPr>
        <p:spPr>
          <a:xfrm rot="20700000">
            <a:off x="3033643" y="3340986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2" name="Прямоугольник 11"/>
          <p:cNvSpPr/>
          <p:nvPr/>
        </p:nvSpPr>
        <p:spPr>
          <a:xfrm rot="20700000">
            <a:off x="9129643" y="3340986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7441364" y="-2157539"/>
            <a:ext cx="4922521" cy="4922521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606265" y="599786"/>
            <a:ext cx="435713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Простая проверка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официальном сайте легко развенчивает </a:t>
            </a:r>
            <a:r>
              <a:rPr lang="ru-RU" sz="28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вброс</a:t>
            </a:r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1354" y="1761884"/>
            <a:ext cx="6580966" cy="67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 мессенджерам рассылается, якобы, скриншот ТАСС, где депутат Госдумы Дмитрий Ионин говорит об инициативе снизить призывной возраст в России до 16 лет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-1197996" y="1382557"/>
            <a:ext cx="7986531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15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21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243840" y="2606040"/>
            <a:ext cx="6781800" cy="4251960"/>
          </a:xfrm>
          <a:prstGeom prst="rect">
            <a:avLst/>
          </a:prstGeom>
          <a:solidFill>
            <a:srgbClr val="837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текст, человек, внешний, снимок экрана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37" y="2593357"/>
            <a:ext cx="5669963" cy="43865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606039"/>
            <a:ext cx="3143353" cy="55473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4053" y="542684"/>
            <a:ext cx="5423472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2. Фальшивая любовь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2314" y="1518044"/>
            <a:ext cx="9827086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видео, которое опубликовала в историях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Кортни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Кардашьян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(163 млн! подписчиков в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Инстаграм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), показаны девушки, провожающие в слезах своих парней на фронт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1199677"/>
            <a:ext cx="7986531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 rot="20700000">
            <a:off x="139972" y="2357138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5" name="Прямоугольник 14"/>
          <p:cNvSpPr/>
          <p:nvPr/>
        </p:nvSpPr>
        <p:spPr>
          <a:xfrm rot="20700000">
            <a:off x="6895729" y="2357138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9085162" y="61827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16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222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685800" y="2194560"/>
            <a:ext cx="6781800" cy="4663440"/>
          </a:xfrm>
          <a:prstGeom prst="rect">
            <a:avLst/>
          </a:prstGeom>
          <a:solidFill>
            <a:srgbClr val="A9B5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85737"/>
            <a:ext cx="6096000" cy="46722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9691" y="542684"/>
            <a:ext cx="7625807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3. Титры может наложить каждый</a:t>
            </a:r>
          </a:p>
        </p:txBody>
      </p:sp>
      <p:pic>
        <p:nvPicPr>
          <p:cNvPr id="9" name="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749" y="2281233"/>
            <a:ext cx="3199765" cy="457676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12314" y="1333235"/>
            <a:ext cx="9827086" cy="289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Несколько российских самолетов летят бомбить Киев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700000">
            <a:off x="3589229" y="2044622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5" name="Прямоугольник 14"/>
          <p:cNvSpPr/>
          <p:nvPr/>
        </p:nvSpPr>
        <p:spPr>
          <a:xfrm rot="20700000">
            <a:off x="9685229" y="2044622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-1197996" y="1185788"/>
            <a:ext cx="9693814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17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1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75" y="1875473"/>
            <a:ext cx="8102825" cy="50139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 rot="20700000">
            <a:off x="6568440" y="676084"/>
            <a:ext cx="2514600" cy="147828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333268D9-FD56-CA4B-B1D2-38BC84A770D8}"/>
              </a:ext>
            </a:extLst>
          </p:cNvPr>
          <p:cNvSpPr/>
          <p:nvPr/>
        </p:nvSpPr>
        <p:spPr>
          <a:xfrm>
            <a:off x="-5970267" y="-1742049"/>
            <a:ext cx="10495375" cy="10495375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8875" y="1736094"/>
            <a:ext cx="354285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4. </a:t>
            </a:r>
            <a:r>
              <a:rPr lang="ru-RU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Инстраграм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закрывается?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237" y="3525997"/>
            <a:ext cx="428587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России закрывают </a:t>
            </a:r>
            <a:r>
              <a:rPr lang="ru-RU" sz="24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Instagram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 Так рекламирует свой </a:t>
            </a:r>
            <a:r>
              <a:rPr lang="ru-RU" sz="24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телеграм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-канал томский </a:t>
            </a:r>
            <a:r>
              <a:rPr lang="ru-RU" sz="24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инста</a:t>
            </a: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-паблик</a:t>
            </a:r>
          </a:p>
        </p:txBody>
      </p:sp>
      <p:sp>
        <p:nvSpPr>
          <p:cNvPr id="14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18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52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G_1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6345" y="0"/>
            <a:ext cx="12254670" cy="6893252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333268D9-FD56-CA4B-B1D2-38BC84A770D8}"/>
              </a:ext>
            </a:extLst>
          </p:cNvPr>
          <p:cNvSpPr/>
          <p:nvPr/>
        </p:nvSpPr>
        <p:spPr>
          <a:xfrm>
            <a:off x="-5970267" y="-1742049"/>
            <a:ext cx="10495375" cy="10495375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6248" y="1472324"/>
            <a:ext cx="411962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5. Военная техника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2031" y="2981084"/>
            <a:ext cx="406908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Украинские военные активно подбивают российскую военную технику со знаками Z и V</a:t>
            </a: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18933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19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1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-3353186" y="-1777599"/>
            <a:ext cx="9372156" cy="9372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5703" y="158428"/>
            <a:ext cx="3892951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«Запустить утку»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-624840" y="1256432"/>
            <a:ext cx="4347336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07367" y="1093434"/>
            <a:ext cx="50864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Статья об утках-убийцах – пример </a:t>
            </a:r>
          </a:p>
          <a:p>
            <a:r>
              <a:rPr lang="ru-RU" b="1" dirty="0">
                <a:solidFill>
                  <a:srgbClr val="000000"/>
                </a:solidFill>
                <a:latin typeface="Arial Narrow" panose="020B0606020202030204" pitchFamily="34" charset="0"/>
              </a:rPr>
              <a:t>стремления журналистов угнаться за сенсациями</a:t>
            </a:r>
            <a:endParaRPr lang="ru-RU" b="1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82538" y="3945103"/>
            <a:ext cx="565944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1600" dirty="0">
              <a:solidFill>
                <a:srgbClr val="1D1D1D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 тех пор любую недостоверную информацию, появившуюся </a:t>
            </a:r>
          </a:p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печати, принято называть </a:t>
            </a:r>
            <a:r>
              <a:rPr lang="ru-RU" sz="1600" b="1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газетной уткой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pic>
        <p:nvPicPr>
          <p:cNvPr id="1028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20" y="30439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Прямая соединительная линия 81"/>
          <p:cNvCxnSpPr/>
          <p:nvPr/>
        </p:nvCxnSpPr>
        <p:spPr>
          <a:xfrm>
            <a:off x="0" y="939412"/>
            <a:ext cx="5125720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560" y="30439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30439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940" y="30439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180" y="30439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149311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20" y="149311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149311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149311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053" y="1493112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2656018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520" y="2656018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0" y="2656018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2656018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050" y="411314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90" y="411314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90" y="411314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68" y="5437163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08" y="5437163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Овал 101"/>
          <p:cNvSpPr/>
          <p:nvPr/>
        </p:nvSpPr>
        <p:spPr>
          <a:xfrm>
            <a:off x="-1352488" y="4910121"/>
            <a:ext cx="7801130" cy="7801130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0" y="5773418"/>
            <a:ext cx="509286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необычная информация вызывает яркие эмоции (удивление, страх, радость и пр.). Человек хочет этим поделиться. </a:t>
            </a:r>
          </a:p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</a:rPr>
              <a:t>В повышенном эмоциональном состоянии он теряет критическое мышление и часто остаётся одураченным</a:t>
            </a:r>
            <a:endParaRPr lang="ru-RU" sz="1600" i="0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1716" y="5107857"/>
            <a:ext cx="291840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Суть психологии человека: </a:t>
            </a:r>
          </a:p>
        </p:txBody>
      </p:sp>
      <p:grpSp>
        <p:nvGrpSpPr>
          <p:cNvPr id="109" name="Группа 108"/>
          <p:cNvGrpSpPr/>
          <p:nvPr/>
        </p:nvGrpSpPr>
        <p:grpSpPr>
          <a:xfrm>
            <a:off x="8437366" y="3083169"/>
            <a:ext cx="5883090" cy="3988536"/>
            <a:chOff x="8413920" y="3188678"/>
            <a:chExt cx="5883090" cy="3988536"/>
          </a:xfrm>
        </p:grpSpPr>
        <p:pic>
          <p:nvPicPr>
            <p:cNvPr id="1032" name="Picture 8" descr="https://avatars.mds.yandex.net/get-zen_doc/28532/pub_5968a9ca4ffd13f35c4fe669_5968aa7d8146c135aa12f621/scale_1200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50" b="33167" l="33583" r="72333">
                          <a14:foregroundMark x1="55667" y1="11167" x2="55667" y2="12167"/>
                          <a14:foregroundMark x1="62917" y1="18667" x2="64083" y2="20000"/>
                          <a14:backgroundMark x1="66333" y1="15167" x2="71333" y2="21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93" r="22797" b="67180"/>
            <a:stretch/>
          </p:blipFill>
          <p:spPr bwMode="auto">
            <a:xfrm flipH="1">
              <a:off x="8413920" y="3188678"/>
              <a:ext cx="5883090" cy="3988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Полилиния 35"/>
            <p:cNvSpPr/>
            <p:nvPr/>
          </p:nvSpPr>
          <p:spPr>
            <a:xfrm>
              <a:off x="10873740" y="4690683"/>
              <a:ext cx="480060" cy="26097"/>
            </a:xfrm>
            <a:custGeom>
              <a:avLst/>
              <a:gdLst>
                <a:gd name="connsiteX0" fmla="*/ 0 w 480060"/>
                <a:gd name="connsiteY0" fmla="*/ 10857 h 26097"/>
                <a:gd name="connsiteX1" fmla="*/ 38100 w 480060"/>
                <a:gd name="connsiteY1" fmla="*/ 18477 h 26097"/>
                <a:gd name="connsiteX2" fmla="*/ 60960 w 480060"/>
                <a:gd name="connsiteY2" fmla="*/ 26097 h 26097"/>
                <a:gd name="connsiteX3" fmla="*/ 129540 w 480060"/>
                <a:gd name="connsiteY3" fmla="*/ 18477 h 26097"/>
                <a:gd name="connsiteX4" fmla="*/ 152400 w 480060"/>
                <a:gd name="connsiteY4" fmla="*/ 10857 h 26097"/>
                <a:gd name="connsiteX5" fmla="*/ 480060 w 480060"/>
                <a:gd name="connsiteY5" fmla="*/ 3237 h 2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0" h="26097">
                  <a:moveTo>
                    <a:pt x="0" y="10857"/>
                  </a:moveTo>
                  <a:cubicBezTo>
                    <a:pt x="12700" y="13397"/>
                    <a:pt x="25535" y="15336"/>
                    <a:pt x="38100" y="18477"/>
                  </a:cubicBezTo>
                  <a:cubicBezTo>
                    <a:pt x="45892" y="20425"/>
                    <a:pt x="52928" y="26097"/>
                    <a:pt x="60960" y="26097"/>
                  </a:cubicBezTo>
                  <a:cubicBezTo>
                    <a:pt x="83961" y="26097"/>
                    <a:pt x="106680" y="21017"/>
                    <a:pt x="129540" y="18477"/>
                  </a:cubicBezTo>
                  <a:cubicBezTo>
                    <a:pt x="137160" y="15937"/>
                    <a:pt x="144497" y="12294"/>
                    <a:pt x="152400" y="10857"/>
                  </a:cubicBezTo>
                  <a:cubicBezTo>
                    <a:pt x="254957" y="-7790"/>
                    <a:pt x="395255" y="3237"/>
                    <a:pt x="480060" y="323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10896600" y="4457700"/>
              <a:ext cx="464820" cy="68580"/>
            </a:xfrm>
            <a:custGeom>
              <a:avLst/>
              <a:gdLst>
                <a:gd name="connsiteX0" fmla="*/ 0 w 464820"/>
                <a:gd name="connsiteY0" fmla="*/ 68580 h 68580"/>
                <a:gd name="connsiteX1" fmla="*/ 38100 w 464820"/>
                <a:gd name="connsiteY1" fmla="*/ 30480 h 68580"/>
                <a:gd name="connsiteX2" fmla="*/ 68580 w 464820"/>
                <a:gd name="connsiteY2" fmla="*/ 15240 h 68580"/>
                <a:gd name="connsiteX3" fmla="*/ 91440 w 464820"/>
                <a:gd name="connsiteY3" fmla="*/ 0 h 68580"/>
                <a:gd name="connsiteX4" fmla="*/ 251460 w 464820"/>
                <a:gd name="connsiteY4" fmla="*/ 15240 h 68580"/>
                <a:gd name="connsiteX5" fmla="*/ 358140 w 464820"/>
                <a:gd name="connsiteY5" fmla="*/ 0 h 68580"/>
                <a:gd name="connsiteX6" fmla="*/ 464820 w 464820"/>
                <a:gd name="connsiteY6" fmla="*/ 762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20" h="68580">
                  <a:moveTo>
                    <a:pt x="0" y="68580"/>
                  </a:moveTo>
                  <a:cubicBezTo>
                    <a:pt x="12700" y="55880"/>
                    <a:pt x="23923" y="41507"/>
                    <a:pt x="38100" y="30480"/>
                  </a:cubicBezTo>
                  <a:cubicBezTo>
                    <a:pt x="47066" y="23506"/>
                    <a:pt x="58717" y="20876"/>
                    <a:pt x="68580" y="15240"/>
                  </a:cubicBezTo>
                  <a:cubicBezTo>
                    <a:pt x="76531" y="10696"/>
                    <a:pt x="83820" y="5080"/>
                    <a:pt x="91440" y="0"/>
                  </a:cubicBezTo>
                  <a:cubicBezTo>
                    <a:pt x="148687" y="8178"/>
                    <a:pt x="189163" y="15240"/>
                    <a:pt x="251460" y="15240"/>
                  </a:cubicBezTo>
                  <a:cubicBezTo>
                    <a:pt x="287661" y="15240"/>
                    <a:pt x="322967" y="7035"/>
                    <a:pt x="358140" y="0"/>
                  </a:cubicBezTo>
                  <a:cubicBezTo>
                    <a:pt x="459733" y="7815"/>
                    <a:pt x="424082" y="7620"/>
                    <a:pt x="464820" y="762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10866120" y="4236720"/>
              <a:ext cx="502927" cy="533400"/>
            </a:xfrm>
            <a:custGeom>
              <a:avLst/>
              <a:gdLst>
                <a:gd name="connsiteX0" fmla="*/ 7620 w 502927"/>
                <a:gd name="connsiteY0" fmla="*/ 472440 h 533400"/>
                <a:gd name="connsiteX1" fmla="*/ 0 w 502927"/>
                <a:gd name="connsiteY1" fmla="*/ 434340 h 533400"/>
                <a:gd name="connsiteX2" fmla="*/ 7620 w 502927"/>
                <a:gd name="connsiteY2" fmla="*/ 350520 h 533400"/>
                <a:gd name="connsiteX3" fmla="*/ 15240 w 502927"/>
                <a:gd name="connsiteY3" fmla="*/ 327660 h 533400"/>
                <a:gd name="connsiteX4" fmla="*/ 30480 w 502927"/>
                <a:gd name="connsiteY4" fmla="*/ 274320 h 533400"/>
                <a:gd name="connsiteX5" fmla="*/ 53340 w 502927"/>
                <a:gd name="connsiteY5" fmla="*/ 167640 h 533400"/>
                <a:gd name="connsiteX6" fmla="*/ 83820 w 502927"/>
                <a:gd name="connsiteY6" fmla="*/ 121920 h 533400"/>
                <a:gd name="connsiteX7" fmla="*/ 99060 w 502927"/>
                <a:gd name="connsiteY7" fmla="*/ 99060 h 533400"/>
                <a:gd name="connsiteX8" fmla="*/ 144780 w 502927"/>
                <a:gd name="connsiteY8" fmla="*/ 68580 h 533400"/>
                <a:gd name="connsiteX9" fmla="*/ 167640 w 502927"/>
                <a:gd name="connsiteY9" fmla="*/ 53340 h 533400"/>
                <a:gd name="connsiteX10" fmla="*/ 198120 w 502927"/>
                <a:gd name="connsiteY10" fmla="*/ 45720 h 533400"/>
                <a:gd name="connsiteX11" fmla="*/ 243840 w 502927"/>
                <a:gd name="connsiteY11" fmla="*/ 15240 h 533400"/>
                <a:gd name="connsiteX12" fmla="*/ 289560 w 502927"/>
                <a:gd name="connsiteY12" fmla="*/ 0 h 533400"/>
                <a:gd name="connsiteX13" fmla="*/ 388620 w 502927"/>
                <a:gd name="connsiteY13" fmla="*/ 15240 h 533400"/>
                <a:gd name="connsiteX14" fmla="*/ 411480 w 502927"/>
                <a:gd name="connsiteY14" fmla="*/ 22860 h 533400"/>
                <a:gd name="connsiteX15" fmla="*/ 441960 w 502927"/>
                <a:gd name="connsiteY15" fmla="*/ 45720 h 533400"/>
                <a:gd name="connsiteX16" fmla="*/ 464820 w 502927"/>
                <a:gd name="connsiteY16" fmla="*/ 53340 h 533400"/>
                <a:gd name="connsiteX17" fmla="*/ 487680 w 502927"/>
                <a:gd name="connsiteY17" fmla="*/ 68580 h 533400"/>
                <a:gd name="connsiteX18" fmla="*/ 502920 w 502927"/>
                <a:gd name="connsiteY18" fmla="*/ 114300 h 533400"/>
                <a:gd name="connsiteX19" fmla="*/ 495300 w 502927"/>
                <a:gd name="connsiteY19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2927" h="533400">
                  <a:moveTo>
                    <a:pt x="7620" y="472440"/>
                  </a:moveTo>
                  <a:cubicBezTo>
                    <a:pt x="5080" y="459740"/>
                    <a:pt x="0" y="447292"/>
                    <a:pt x="0" y="434340"/>
                  </a:cubicBezTo>
                  <a:cubicBezTo>
                    <a:pt x="0" y="406285"/>
                    <a:pt x="3652" y="378293"/>
                    <a:pt x="7620" y="350520"/>
                  </a:cubicBezTo>
                  <a:cubicBezTo>
                    <a:pt x="8756" y="342569"/>
                    <a:pt x="13033" y="335383"/>
                    <a:pt x="15240" y="327660"/>
                  </a:cubicBezTo>
                  <a:cubicBezTo>
                    <a:pt x="34376" y="260683"/>
                    <a:pt x="12210" y="329130"/>
                    <a:pt x="30480" y="274320"/>
                  </a:cubicBezTo>
                  <a:cubicBezTo>
                    <a:pt x="33704" y="248525"/>
                    <a:pt x="36636" y="192697"/>
                    <a:pt x="53340" y="167640"/>
                  </a:cubicBezTo>
                  <a:lnTo>
                    <a:pt x="83820" y="121920"/>
                  </a:lnTo>
                  <a:cubicBezTo>
                    <a:pt x="88900" y="114300"/>
                    <a:pt x="91440" y="104140"/>
                    <a:pt x="99060" y="99060"/>
                  </a:cubicBezTo>
                  <a:lnTo>
                    <a:pt x="144780" y="68580"/>
                  </a:lnTo>
                  <a:cubicBezTo>
                    <a:pt x="152400" y="63500"/>
                    <a:pt x="158755" y="55561"/>
                    <a:pt x="167640" y="53340"/>
                  </a:cubicBezTo>
                  <a:lnTo>
                    <a:pt x="198120" y="45720"/>
                  </a:lnTo>
                  <a:cubicBezTo>
                    <a:pt x="213360" y="35560"/>
                    <a:pt x="226464" y="21032"/>
                    <a:pt x="243840" y="15240"/>
                  </a:cubicBezTo>
                  <a:lnTo>
                    <a:pt x="289560" y="0"/>
                  </a:lnTo>
                  <a:cubicBezTo>
                    <a:pt x="326575" y="4627"/>
                    <a:pt x="353712" y="6513"/>
                    <a:pt x="388620" y="15240"/>
                  </a:cubicBezTo>
                  <a:cubicBezTo>
                    <a:pt x="396412" y="17188"/>
                    <a:pt x="403860" y="20320"/>
                    <a:pt x="411480" y="22860"/>
                  </a:cubicBezTo>
                  <a:cubicBezTo>
                    <a:pt x="421640" y="30480"/>
                    <a:pt x="430933" y="39419"/>
                    <a:pt x="441960" y="45720"/>
                  </a:cubicBezTo>
                  <a:cubicBezTo>
                    <a:pt x="448934" y="49705"/>
                    <a:pt x="457636" y="49748"/>
                    <a:pt x="464820" y="53340"/>
                  </a:cubicBezTo>
                  <a:cubicBezTo>
                    <a:pt x="473011" y="57436"/>
                    <a:pt x="480060" y="63500"/>
                    <a:pt x="487680" y="68580"/>
                  </a:cubicBezTo>
                  <a:cubicBezTo>
                    <a:pt x="492760" y="83820"/>
                    <a:pt x="503248" y="98239"/>
                    <a:pt x="502920" y="114300"/>
                  </a:cubicBezTo>
                  <a:cubicBezTo>
                    <a:pt x="494989" y="502917"/>
                    <a:pt x="495300" y="363194"/>
                    <a:pt x="495300" y="53340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10888396" y="4455652"/>
              <a:ext cx="252044" cy="261721"/>
            </a:xfrm>
            <a:custGeom>
              <a:avLst/>
              <a:gdLst>
                <a:gd name="connsiteX0" fmla="*/ 99644 w 198704"/>
                <a:gd name="connsiteY0" fmla="*/ 38100 h 206333"/>
                <a:gd name="connsiteX1" fmla="*/ 61544 w 198704"/>
                <a:gd name="connsiteY1" fmla="*/ 45720 h 206333"/>
                <a:gd name="connsiteX2" fmla="*/ 38684 w 198704"/>
                <a:gd name="connsiteY2" fmla="*/ 68580 h 206333"/>
                <a:gd name="connsiteX3" fmla="*/ 15824 w 198704"/>
                <a:gd name="connsiteY3" fmla="*/ 76200 h 206333"/>
                <a:gd name="connsiteX4" fmla="*/ 8204 w 198704"/>
                <a:gd name="connsiteY4" fmla="*/ 160020 h 206333"/>
                <a:gd name="connsiteX5" fmla="*/ 31064 w 198704"/>
                <a:gd name="connsiteY5" fmla="*/ 182880 h 206333"/>
                <a:gd name="connsiteX6" fmla="*/ 84404 w 198704"/>
                <a:gd name="connsiteY6" fmla="*/ 190500 h 206333"/>
                <a:gd name="connsiteX7" fmla="*/ 122504 w 198704"/>
                <a:gd name="connsiteY7" fmla="*/ 182880 h 206333"/>
                <a:gd name="connsiteX8" fmla="*/ 130124 w 198704"/>
                <a:gd name="connsiteY8" fmla="*/ 152400 h 206333"/>
                <a:gd name="connsiteX9" fmla="*/ 99644 w 198704"/>
                <a:gd name="connsiteY9" fmla="*/ 76200 h 206333"/>
                <a:gd name="connsiteX10" fmla="*/ 76784 w 198704"/>
                <a:gd name="connsiteY10" fmla="*/ 175260 h 206333"/>
                <a:gd name="connsiteX11" fmla="*/ 107264 w 198704"/>
                <a:gd name="connsiteY11" fmla="*/ 190500 h 206333"/>
                <a:gd name="connsiteX12" fmla="*/ 130124 w 198704"/>
                <a:gd name="connsiteY12" fmla="*/ 68580 h 206333"/>
                <a:gd name="connsiteX13" fmla="*/ 114884 w 198704"/>
                <a:gd name="connsiteY13" fmla="*/ 45720 h 206333"/>
                <a:gd name="connsiteX14" fmla="*/ 53924 w 198704"/>
                <a:gd name="connsiteY14" fmla="*/ 60960 h 206333"/>
                <a:gd name="connsiteX15" fmla="*/ 38684 w 198704"/>
                <a:gd name="connsiteY15" fmla="*/ 83820 h 206333"/>
                <a:gd name="connsiteX16" fmla="*/ 23444 w 198704"/>
                <a:gd name="connsiteY16" fmla="*/ 60960 h 206333"/>
                <a:gd name="connsiteX17" fmla="*/ 31064 w 198704"/>
                <a:gd name="connsiteY17" fmla="*/ 38100 h 206333"/>
                <a:gd name="connsiteX18" fmla="*/ 130124 w 198704"/>
                <a:gd name="connsiteY18" fmla="*/ 45720 h 206333"/>
                <a:gd name="connsiteX19" fmla="*/ 152984 w 198704"/>
                <a:gd name="connsiteY19" fmla="*/ 68580 h 206333"/>
                <a:gd name="connsiteX20" fmla="*/ 152984 w 198704"/>
                <a:gd name="connsiteY20" fmla="*/ 144780 h 206333"/>
                <a:gd name="connsiteX21" fmla="*/ 122504 w 198704"/>
                <a:gd name="connsiteY21" fmla="*/ 137160 h 206333"/>
                <a:gd name="connsiteX22" fmla="*/ 76784 w 198704"/>
                <a:gd name="connsiteY22" fmla="*/ 121920 h 206333"/>
                <a:gd name="connsiteX23" fmla="*/ 53924 w 198704"/>
                <a:gd name="connsiteY23" fmla="*/ 53340 h 206333"/>
                <a:gd name="connsiteX24" fmla="*/ 46304 w 198704"/>
                <a:gd name="connsiteY24" fmla="*/ 30480 h 206333"/>
                <a:gd name="connsiteX25" fmla="*/ 76784 w 198704"/>
                <a:gd name="connsiteY25" fmla="*/ 76200 h 206333"/>
                <a:gd name="connsiteX26" fmla="*/ 92024 w 198704"/>
                <a:gd name="connsiteY26" fmla="*/ 99060 h 206333"/>
                <a:gd name="connsiteX27" fmla="*/ 107264 w 198704"/>
                <a:gd name="connsiteY27" fmla="*/ 144780 h 206333"/>
                <a:gd name="connsiteX28" fmla="*/ 137744 w 198704"/>
                <a:gd name="connsiteY28" fmla="*/ 190500 h 206333"/>
                <a:gd name="connsiteX29" fmla="*/ 114884 w 198704"/>
                <a:gd name="connsiteY29" fmla="*/ 205740 h 206333"/>
                <a:gd name="connsiteX30" fmla="*/ 53924 w 198704"/>
                <a:gd name="connsiteY30" fmla="*/ 198120 h 206333"/>
                <a:gd name="connsiteX31" fmla="*/ 15824 w 198704"/>
                <a:gd name="connsiteY31" fmla="*/ 152400 h 206333"/>
                <a:gd name="connsiteX32" fmla="*/ 23444 w 198704"/>
                <a:gd name="connsiteY32" fmla="*/ 121920 h 206333"/>
                <a:gd name="connsiteX33" fmla="*/ 69164 w 198704"/>
                <a:gd name="connsiteY33" fmla="*/ 152400 h 206333"/>
                <a:gd name="connsiteX34" fmla="*/ 23444 w 198704"/>
                <a:gd name="connsiteY34" fmla="*/ 160020 h 206333"/>
                <a:gd name="connsiteX35" fmla="*/ 15824 w 198704"/>
                <a:gd name="connsiteY35" fmla="*/ 137160 h 206333"/>
                <a:gd name="connsiteX36" fmla="*/ 23444 w 198704"/>
                <a:gd name="connsiteY36" fmla="*/ 91440 h 206333"/>
                <a:gd name="connsiteX37" fmla="*/ 69164 w 198704"/>
                <a:gd name="connsiteY37" fmla="*/ 53340 h 206333"/>
                <a:gd name="connsiteX38" fmla="*/ 137744 w 198704"/>
                <a:gd name="connsiteY38" fmla="*/ 76200 h 206333"/>
                <a:gd name="connsiteX39" fmla="*/ 152984 w 198704"/>
                <a:gd name="connsiteY39" fmla="*/ 121920 h 206333"/>
                <a:gd name="connsiteX40" fmla="*/ 107264 w 198704"/>
                <a:gd name="connsiteY40" fmla="*/ 152400 h 206333"/>
                <a:gd name="connsiteX41" fmla="*/ 84404 w 198704"/>
                <a:gd name="connsiteY41" fmla="*/ 167640 h 206333"/>
                <a:gd name="connsiteX42" fmla="*/ 53924 w 198704"/>
                <a:gd name="connsiteY42" fmla="*/ 160020 h 206333"/>
                <a:gd name="connsiteX43" fmla="*/ 23444 w 198704"/>
                <a:gd name="connsiteY43" fmla="*/ 106680 h 206333"/>
                <a:gd name="connsiteX44" fmla="*/ 31064 w 198704"/>
                <a:gd name="connsiteY44" fmla="*/ 45720 h 206333"/>
                <a:gd name="connsiteX45" fmla="*/ 69164 w 198704"/>
                <a:gd name="connsiteY45" fmla="*/ 0 h 206333"/>
                <a:gd name="connsiteX46" fmla="*/ 137744 w 198704"/>
                <a:gd name="connsiteY46" fmla="*/ 15240 h 206333"/>
                <a:gd name="connsiteX47" fmla="*/ 160604 w 198704"/>
                <a:gd name="connsiteY47" fmla="*/ 30480 h 206333"/>
                <a:gd name="connsiteX48" fmla="*/ 175844 w 198704"/>
                <a:gd name="connsiteY48" fmla="*/ 99060 h 206333"/>
                <a:gd name="connsiteX49" fmla="*/ 198704 w 198704"/>
                <a:gd name="connsiteY49" fmla="*/ 121920 h 206333"/>
                <a:gd name="connsiteX50" fmla="*/ 191084 w 198704"/>
                <a:gd name="connsiteY50" fmla="*/ 167640 h 206333"/>
                <a:gd name="connsiteX51" fmla="*/ 145364 w 198704"/>
                <a:gd name="connsiteY51" fmla="*/ 190500 h 206333"/>
                <a:gd name="connsiteX52" fmla="*/ 122504 w 198704"/>
                <a:gd name="connsiteY52" fmla="*/ 205740 h 206333"/>
                <a:gd name="connsiteX53" fmla="*/ 69164 w 198704"/>
                <a:gd name="connsiteY53" fmla="*/ 198120 h 206333"/>
                <a:gd name="connsiteX54" fmla="*/ 46304 w 198704"/>
                <a:gd name="connsiteY54" fmla="*/ 152400 h 206333"/>
                <a:gd name="connsiteX55" fmla="*/ 31064 w 198704"/>
                <a:gd name="connsiteY55" fmla="*/ 129540 h 206333"/>
                <a:gd name="connsiteX56" fmla="*/ 38684 w 198704"/>
                <a:gd name="connsiteY56" fmla="*/ 99060 h 206333"/>
                <a:gd name="connsiteX57" fmla="*/ 99644 w 198704"/>
                <a:gd name="connsiteY57" fmla="*/ 91440 h 206333"/>
                <a:gd name="connsiteX58" fmla="*/ 130124 w 198704"/>
                <a:gd name="connsiteY58" fmla="*/ 137160 h 206333"/>
                <a:gd name="connsiteX59" fmla="*/ 107264 w 198704"/>
                <a:gd name="connsiteY59" fmla="*/ 144780 h 206333"/>
                <a:gd name="connsiteX60" fmla="*/ 61544 w 198704"/>
                <a:gd name="connsiteY60" fmla="*/ 167640 h 206333"/>
                <a:gd name="connsiteX61" fmla="*/ 38684 w 198704"/>
                <a:gd name="connsiteY61" fmla="*/ 160020 h 206333"/>
                <a:gd name="connsiteX62" fmla="*/ 46304 w 198704"/>
                <a:gd name="connsiteY62" fmla="*/ 114300 h 206333"/>
                <a:gd name="connsiteX63" fmla="*/ 99644 w 198704"/>
                <a:gd name="connsiteY63" fmla="*/ 45720 h 206333"/>
                <a:gd name="connsiteX64" fmla="*/ 122504 w 198704"/>
                <a:gd name="connsiteY64" fmla="*/ 38100 h 206333"/>
                <a:gd name="connsiteX65" fmla="*/ 168224 w 198704"/>
                <a:gd name="connsiteY65" fmla="*/ 60960 h 206333"/>
                <a:gd name="connsiteX66" fmla="*/ 183464 w 198704"/>
                <a:gd name="connsiteY66" fmla="*/ 106680 h 206333"/>
                <a:gd name="connsiteX67" fmla="*/ 160604 w 198704"/>
                <a:gd name="connsiteY67" fmla="*/ 121920 h 206333"/>
                <a:gd name="connsiteX68" fmla="*/ 53924 w 198704"/>
                <a:gd name="connsiteY68" fmla="*/ 137160 h 206333"/>
                <a:gd name="connsiteX69" fmla="*/ 46304 w 198704"/>
                <a:gd name="connsiteY69" fmla="*/ 160020 h 206333"/>
                <a:gd name="connsiteX70" fmla="*/ 160604 w 198704"/>
                <a:gd name="connsiteY70" fmla="*/ 175260 h 206333"/>
                <a:gd name="connsiteX71" fmla="*/ 145364 w 198704"/>
                <a:gd name="connsiteY71" fmla="*/ 152400 h 206333"/>
                <a:gd name="connsiteX72" fmla="*/ 145364 w 198704"/>
                <a:gd name="connsiteY72" fmla="*/ 68580 h 206333"/>
                <a:gd name="connsiteX73" fmla="*/ 168224 w 198704"/>
                <a:gd name="connsiteY73" fmla="*/ 60960 h 206333"/>
                <a:gd name="connsiteX74" fmla="*/ 99644 w 198704"/>
                <a:gd name="connsiteY74" fmla="*/ 38100 h 20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98704" h="206333">
                  <a:moveTo>
                    <a:pt x="99644" y="38100"/>
                  </a:moveTo>
                  <a:cubicBezTo>
                    <a:pt x="81864" y="35560"/>
                    <a:pt x="73128" y="39928"/>
                    <a:pt x="61544" y="45720"/>
                  </a:cubicBezTo>
                  <a:cubicBezTo>
                    <a:pt x="51905" y="50539"/>
                    <a:pt x="47650" y="62602"/>
                    <a:pt x="38684" y="68580"/>
                  </a:cubicBezTo>
                  <a:cubicBezTo>
                    <a:pt x="32001" y="73035"/>
                    <a:pt x="23444" y="73660"/>
                    <a:pt x="15824" y="76200"/>
                  </a:cubicBezTo>
                  <a:cubicBezTo>
                    <a:pt x="4504" y="110160"/>
                    <a:pt x="-9029" y="125554"/>
                    <a:pt x="8204" y="160020"/>
                  </a:cubicBezTo>
                  <a:cubicBezTo>
                    <a:pt x="13023" y="169659"/>
                    <a:pt x="21058" y="178878"/>
                    <a:pt x="31064" y="182880"/>
                  </a:cubicBezTo>
                  <a:cubicBezTo>
                    <a:pt x="47740" y="189550"/>
                    <a:pt x="66624" y="187960"/>
                    <a:pt x="84404" y="190500"/>
                  </a:cubicBezTo>
                  <a:cubicBezTo>
                    <a:pt x="97104" y="187960"/>
                    <a:pt x="112554" y="191171"/>
                    <a:pt x="122504" y="182880"/>
                  </a:cubicBezTo>
                  <a:cubicBezTo>
                    <a:pt x="130549" y="176176"/>
                    <a:pt x="130124" y="162873"/>
                    <a:pt x="130124" y="152400"/>
                  </a:cubicBezTo>
                  <a:cubicBezTo>
                    <a:pt x="130124" y="78673"/>
                    <a:pt x="141354" y="90103"/>
                    <a:pt x="99644" y="76200"/>
                  </a:cubicBezTo>
                  <a:cubicBezTo>
                    <a:pt x="75609" y="112253"/>
                    <a:pt x="50485" y="127921"/>
                    <a:pt x="76784" y="175260"/>
                  </a:cubicBezTo>
                  <a:cubicBezTo>
                    <a:pt x="82301" y="185190"/>
                    <a:pt x="97104" y="185420"/>
                    <a:pt x="107264" y="190500"/>
                  </a:cubicBezTo>
                  <a:cubicBezTo>
                    <a:pt x="145322" y="133413"/>
                    <a:pt x="148739" y="149246"/>
                    <a:pt x="130124" y="68580"/>
                  </a:cubicBezTo>
                  <a:cubicBezTo>
                    <a:pt x="128065" y="59656"/>
                    <a:pt x="119964" y="53340"/>
                    <a:pt x="114884" y="45720"/>
                  </a:cubicBezTo>
                  <a:cubicBezTo>
                    <a:pt x="112987" y="46099"/>
                    <a:pt x="61734" y="54712"/>
                    <a:pt x="53924" y="60960"/>
                  </a:cubicBezTo>
                  <a:cubicBezTo>
                    <a:pt x="46773" y="66681"/>
                    <a:pt x="43764" y="76200"/>
                    <a:pt x="38684" y="83820"/>
                  </a:cubicBezTo>
                  <a:cubicBezTo>
                    <a:pt x="33604" y="76200"/>
                    <a:pt x="24950" y="69993"/>
                    <a:pt x="23444" y="60960"/>
                  </a:cubicBezTo>
                  <a:cubicBezTo>
                    <a:pt x="22124" y="53037"/>
                    <a:pt x="23113" y="39236"/>
                    <a:pt x="31064" y="38100"/>
                  </a:cubicBezTo>
                  <a:cubicBezTo>
                    <a:pt x="63849" y="33416"/>
                    <a:pt x="97104" y="43180"/>
                    <a:pt x="130124" y="45720"/>
                  </a:cubicBezTo>
                  <a:cubicBezTo>
                    <a:pt x="137744" y="53340"/>
                    <a:pt x="147006" y="59614"/>
                    <a:pt x="152984" y="68580"/>
                  </a:cubicBezTo>
                  <a:cubicBezTo>
                    <a:pt x="168631" y="92050"/>
                    <a:pt x="156492" y="120225"/>
                    <a:pt x="152984" y="144780"/>
                  </a:cubicBezTo>
                  <a:cubicBezTo>
                    <a:pt x="142824" y="142240"/>
                    <a:pt x="132535" y="140169"/>
                    <a:pt x="122504" y="137160"/>
                  </a:cubicBezTo>
                  <a:cubicBezTo>
                    <a:pt x="107117" y="132544"/>
                    <a:pt x="76784" y="121920"/>
                    <a:pt x="76784" y="121920"/>
                  </a:cubicBezTo>
                  <a:lnTo>
                    <a:pt x="53924" y="53340"/>
                  </a:lnTo>
                  <a:cubicBezTo>
                    <a:pt x="51384" y="45720"/>
                    <a:pt x="41849" y="23797"/>
                    <a:pt x="46304" y="30480"/>
                  </a:cubicBezTo>
                  <a:lnTo>
                    <a:pt x="76784" y="76200"/>
                  </a:lnTo>
                  <a:cubicBezTo>
                    <a:pt x="81864" y="83820"/>
                    <a:pt x="89128" y="90372"/>
                    <a:pt x="92024" y="99060"/>
                  </a:cubicBezTo>
                  <a:cubicBezTo>
                    <a:pt x="97104" y="114300"/>
                    <a:pt x="98353" y="131414"/>
                    <a:pt x="107264" y="144780"/>
                  </a:cubicBezTo>
                  <a:lnTo>
                    <a:pt x="137744" y="190500"/>
                  </a:lnTo>
                  <a:cubicBezTo>
                    <a:pt x="130124" y="195580"/>
                    <a:pt x="124004" y="204911"/>
                    <a:pt x="114884" y="205740"/>
                  </a:cubicBezTo>
                  <a:cubicBezTo>
                    <a:pt x="94490" y="207594"/>
                    <a:pt x="73169" y="205118"/>
                    <a:pt x="53924" y="198120"/>
                  </a:cubicBezTo>
                  <a:cubicBezTo>
                    <a:pt x="41016" y="193426"/>
                    <a:pt x="23080" y="163285"/>
                    <a:pt x="15824" y="152400"/>
                  </a:cubicBezTo>
                  <a:cubicBezTo>
                    <a:pt x="18364" y="142240"/>
                    <a:pt x="14077" y="126604"/>
                    <a:pt x="23444" y="121920"/>
                  </a:cubicBezTo>
                  <a:cubicBezTo>
                    <a:pt x="60225" y="103530"/>
                    <a:pt x="63151" y="134361"/>
                    <a:pt x="69164" y="152400"/>
                  </a:cubicBezTo>
                  <a:cubicBezTo>
                    <a:pt x="54009" y="162503"/>
                    <a:pt x="42373" y="178949"/>
                    <a:pt x="23444" y="160020"/>
                  </a:cubicBezTo>
                  <a:cubicBezTo>
                    <a:pt x="17764" y="154340"/>
                    <a:pt x="18364" y="144780"/>
                    <a:pt x="15824" y="137160"/>
                  </a:cubicBezTo>
                  <a:cubicBezTo>
                    <a:pt x="18364" y="121920"/>
                    <a:pt x="17169" y="105559"/>
                    <a:pt x="23444" y="91440"/>
                  </a:cubicBezTo>
                  <a:cubicBezTo>
                    <a:pt x="29620" y="77544"/>
                    <a:pt x="57020" y="61436"/>
                    <a:pt x="69164" y="53340"/>
                  </a:cubicBezTo>
                  <a:cubicBezTo>
                    <a:pt x="84682" y="55926"/>
                    <a:pt x="125285" y="56266"/>
                    <a:pt x="137744" y="76200"/>
                  </a:cubicBezTo>
                  <a:cubicBezTo>
                    <a:pt x="146258" y="89823"/>
                    <a:pt x="152984" y="121920"/>
                    <a:pt x="152984" y="121920"/>
                  </a:cubicBezTo>
                  <a:lnTo>
                    <a:pt x="107264" y="152400"/>
                  </a:lnTo>
                  <a:lnTo>
                    <a:pt x="84404" y="167640"/>
                  </a:lnTo>
                  <a:cubicBezTo>
                    <a:pt x="74244" y="165100"/>
                    <a:pt x="62446" y="166107"/>
                    <a:pt x="53924" y="160020"/>
                  </a:cubicBezTo>
                  <a:cubicBezTo>
                    <a:pt x="33741" y="145604"/>
                    <a:pt x="30339" y="127365"/>
                    <a:pt x="23444" y="106680"/>
                  </a:cubicBezTo>
                  <a:cubicBezTo>
                    <a:pt x="25984" y="86360"/>
                    <a:pt x="25676" y="65477"/>
                    <a:pt x="31064" y="45720"/>
                  </a:cubicBezTo>
                  <a:cubicBezTo>
                    <a:pt x="35042" y="31133"/>
                    <a:pt x="60114" y="9050"/>
                    <a:pt x="69164" y="0"/>
                  </a:cubicBezTo>
                  <a:cubicBezTo>
                    <a:pt x="86724" y="2927"/>
                    <a:pt x="118985" y="5861"/>
                    <a:pt x="137744" y="15240"/>
                  </a:cubicBezTo>
                  <a:cubicBezTo>
                    <a:pt x="145935" y="19336"/>
                    <a:pt x="152984" y="25400"/>
                    <a:pt x="160604" y="30480"/>
                  </a:cubicBezTo>
                  <a:cubicBezTo>
                    <a:pt x="161526" y="36012"/>
                    <a:pt x="167507" y="86554"/>
                    <a:pt x="175844" y="99060"/>
                  </a:cubicBezTo>
                  <a:cubicBezTo>
                    <a:pt x="181822" y="108026"/>
                    <a:pt x="191084" y="114300"/>
                    <a:pt x="198704" y="121920"/>
                  </a:cubicBezTo>
                  <a:cubicBezTo>
                    <a:pt x="196164" y="137160"/>
                    <a:pt x="197994" y="153821"/>
                    <a:pt x="191084" y="167640"/>
                  </a:cubicBezTo>
                  <a:cubicBezTo>
                    <a:pt x="183805" y="182199"/>
                    <a:pt x="157385" y="184489"/>
                    <a:pt x="145364" y="190500"/>
                  </a:cubicBezTo>
                  <a:cubicBezTo>
                    <a:pt x="137173" y="194596"/>
                    <a:pt x="130124" y="200660"/>
                    <a:pt x="122504" y="205740"/>
                  </a:cubicBezTo>
                  <a:cubicBezTo>
                    <a:pt x="104724" y="203200"/>
                    <a:pt x="85577" y="205414"/>
                    <a:pt x="69164" y="198120"/>
                  </a:cubicBezTo>
                  <a:cubicBezTo>
                    <a:pt x="55125" y="191881"/>
                    <a:pt x="51859" y="163509"/>
                    <a:pt x="46304" y="152400"/>
                  </a:cubicBezTo>
                  <a:cubicBezTo>
                    <a:pt x="42208" y="144209"/>
                    <a:pt x="36144" y="137160"/>
                    <a:pt x="31064" y="129540"/>
                  </a:cubicBezTo>
                  <a:cubicBezTo>
                    <a:pt x="33604" y="119380"/>
                    <a:pt x="32875" y="107774"/>
                    <a:pt x="38684" y="99060"/>
                  </a:cubicBezTo>
                  <a:cubicBezTo>
                    <a:pt x="55832" y="73338"/>
                    <a:pt x="75882" y="86688"/>
                    <a:pt x="99644" y="91440"/>
                  </a:cubicBezTo>
                  <a:cubicBezTo>
                    <a:pt x="103525" y="95321"/>
                    <a:pt x="137476" y="122456"/>
                    <a:pt x="130124" y="137160"/>
                  </a:cubicBezTo>
                  <a:cubicBezTo>
                    <a:pt x="126532" y="144344"/>
                    <a:pt x="114448" y="141188"/>
                    <a:pt x="107264" y="144780"/>
                  </a:cubicBezTo>
                  <a:cubicBezTo>
                    <a:pt x="48178" y="174323"/>
                    <a:pt x="119003" y="148487"/>
                    <a:pt x="61544" y="167640"/>
                  </a:cubicBezTo>
                  <a:cubicBezTo>
                    <a:pt x="53924" y="165100"/>
                    <a:pt x="40891" y="167743"/>
                    <a:pt x="38684" y="160020"/>
                  </a:cubicBezTo>
                  <a:cubicBezTo>
                    <a:pt x="34439" y="145164"/>
                    <a:pt x="40362" y="128562"/>
                    <a:pt x="46304" y="114300"/>
                  </a:cubicBezTo>
                  <a:cubicBezTo>
                    <a:pt x="52126" y="100326"/>
                    <a:pt x="81857" y="57578"/>
                    <a:pt x="99644" y="45720"/>
                  </a:cubicBezTo>
                  <a:cubicBezTo>
                    <a:pt x="106327" y="41265"/>
                    <a:pt x="114884" y="40640"/>
                    <a:pt x="122504" y="38100"/>
                  </a:cubicBezTo>
                  <a:cubicBezTo>
                    <a:pt x="134960" y="42252"/>
                    <a:pt x="160449" y="48521"/>
                    <a:pt x="168224" y="60960"/>
                  </a:cubicBezTo>
                  <a:cubicBezTo>
                    <a:pt x="176738" y="74583"/>
                    <a:pt x="183464" y="106680"/>
                    <a:pt x="183464" y="106680"/>
                  </a:cubicBezTo>
                  <a:cubicBezTo>
                    <a:pt x="175844" y="111760"/>
                    <a:pt x="168795" y="117824"/>
                    <a:pt x="160604" y="121920"/>
                  </a:cubicBezTo>
                  <a:cubicBezTo>
                    <a:pt x="131285" y="136579"/>
                    <a:pt x="75339" y="135213"/>
                    <a:pt x="53924" y="137160"/>
                  </a:cubicBezTo>
                  <a:cubicBezTo>
                    <a:pt x="51384" y="144780"/>
                    <a:pt x="46304" y="151988"/>
                    <a:pt x="46304" y="160020"/>
                  </a:cubicBezTo>
                  <a:cubicBezTo>
                    <a:pt x="46304" y="218051"/>
                    <a:pt x="129771" y="177462"/>
                    <a:pt x="160604" y="175260"/>
                  </a:cubicBezTo>
                  <a:cubicBezTo>
                    <a:pt x="155524" y="167640"/>
                    <a:pt x="148972" y="160818"/>
                    <a:pt x="145364" y="152400"/>
                  </a:cubicBezTo>
                  <a:cubicBezTo>
                    <a:pt x="134905" y="127996"/>
                    <a:pt x="133661" y="91986"/>
                    <a:pt x="145364" y="68580"/>
                  </a:cubicBezTo>
                  <a:cubicBezTo>
                    <a:pt x="148956" y="61396"/>
                    <a:pt x="176147" y="62280"/>
                    <a:pt x="168224" y="60960"/>
                  </a:cubicBezTo>
                  <a:cubicBezTo>
                    <a:pt x="145675" y="57202"/>
                    <a:pt x="117424" y="40640"/>
                    <a:pt x="99644" y="3810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11010900" y="4130040"/>
              <a:ext cx="503173" cy="327660"/>
            </a:xfrm>
            <a:custGeom>
              <a:avLst/>
              <a:gdLst>
                <a:gd name="connsiteX0" fmla="*/ 0 w 503173"/>
                <a:gd name="connsiteY0" fmla="*/ 68580 h 327660"/>
                <a:gd name="connsiteX1" fmla="*/ 68580 w 503173"/>
                <a:gd name="connsiteY1" fmla="*/ 30480 h 327660"/>
                <a:gd name="connsiteX2" fmla="*/ 91440 w 503173"/>
                <a:gd name="connsiteY2" fmla="*/ 15240 h 327660"/>
                <a:gd name="connsiteX3" fmla="*/ 137160 w 503173"/>
                <a:gd name="connsiteY3" fmla="*/ 0 h 327660"/>
                <a:gd name="connsiteX4" fmla="*/ 274320 w 503173"/>
                <a:gd name="connsiteY4" fmla="*/ 7620 h 327660"/>
                <a:gd name="connsiteX5" fmla="*/ 304800 w 503173"/>
                <a:gd name="connsiteY5" fmla="*/ 15240 h 327660"/>
                <a:gd name="connsiteX6" fmla="*/ 350520 w 503173"/>
                <a:gd name="connsiteY6" fmla="*/ 45720 h 327660"/>
                <a:gd name="connsiteX7" fmla="*/ 373380 w 503173"/>
                <a:gd name="connsiteY7" fmla="*/ 60960 h 327660"/>
                <a:gd name="connsiteX8" fmla="*/ 426720 w 503173"/>
                <a:gd name="connsiteY8" fmla="*/ 114300 h 327660"/>
                <a:gd name="connsiteX9" fmla="*/ 449580 w 503173"/>
                <a:gd name="connsiteY9" fmla="*/ 137160 h 327660"/>
                <a:gd name="connsiteX10" fmla="*/ 457200 w 503173"/>
                <a:gd name="connsiteY10" fmla="*/ 167640 h 327660"/>
                <a:gd name="connsiteX11" fmla="*/ 487680 w 503173"/>
                <a:gd name="connsiteY11" fmla="*/ 236220 h 327660"/>
                <a:gd name="connsiteX12" fmla="*/ 495300 w 503173"/>
                <a:gd name="connsiteY12" fmla="*/ 281940 h 327660"/>
                <a:gd name="connsiteX13" fmla="*/ 502920 w 503173"/>
                <a:gd name="connsiteY13" fmla="*/ 32766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3173" h="327660">
                  <a:moveTo>
                    <a:pt x="0" y="68580"/>
                  </a:moveTo>
                  <a:cubicBezTo>
                    <a:pt x="80816" y="3928"/>
                    <a:pt x="82" y="59836"/>
                    <a:pt x="68580" y="30480"/>
                  </a:cubicBezTo>
                  <a:cubicBezTo>
                    <a:pt x="76998" y="26872"/>
                    <a:pt x="83071" y="18959"/>
                    <a:pt x="91440" y="15240"/>
                  </a:cubicBezTo>
                  <a:cubicBezTo>
                    <a:pt x="106120" y="8716"/>
                    <a:pt x="137160" y="0"/>
                    <a:pt x="137160" y="0"/>
                  </a:cubicBezTo>
                  <a:cubicBezTo>
                    <a:pt x="182880" y="2540"/>
                    <a:pt x="228718" y="3474"/>
                    <a:pt x="274320" y="7620"/>
                  </a:cubicBezTo>
                  <a:cubicBezTo>
                    <a:pt x="284750" y="8568"/>
                    <a:pt x="295433" y="10556"/>
                    <a:pt x="304800" y="15240"/>
                  </a:cubicBezTo>
                  <a:cubicBezTo>
                    <a:pt x="321183" y="23431"/>
                    <a:pt x="335280" y="35560"/>
                    <a:pt x="350520" y="45720"/>
                  </a:cubicBezTo>
                  <a:lnTo>
                    <a:pt x="373380" y="60960"/>
                  </a:lnTo>
                  <a:cubicBezTo>
                    <a:pt x="408315" y="113363"/>
                    <a:pt x="386484" y="100888"/>
                    <a:pt x="426720" y="114300"/>
                  </a:cubicBezTo>
                  <a:cubicBezTo>
                    <a:pt x="434340" y="121920"/>
                    <a:pt x="444233" y="127804"/>
                    <a:pt x="449580" y="137160"/>
                  </a:cubicBezTo>
                  <a:cubicBezTo>
                    <a:pt x="454776" y="146253"/>
                    <a:pt x="454191" y="157609"/>
                    <a:pt x="457200" y="167640"/>
                  </a:cubicBezTo>
                  <a:cubicBezTo>
                    <a:pt x="472039" y="217102"/>
                    <a:pt x="465409" y="202813"/>
                    <a:pt x="487680" y="236220"/>
                  </a:cubicBezTo>
                  <a:cubicBezTo>
                    <a:pt x="490220" y="251460"/>
                    <a:pt x="491948" y="266858"/>
                    <a:pt x="495300" y="281940"/>
                  </a:cubicBezTo>
                  <a:cubicBezTo>
                    <a:pt x="505330" y="327073"/>
                    <a:pt x="502920" y="282495"/>
                    <a:pt x="502920" y="32766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Полилиния 112"/>
            <p:cNvSpPr/>
            <p:nvPr/>
          </p:nvSpPr>
          <p:spPr>
            <a:xfrm>
              <a:off x="10152380" y="4629723"/>
              <a:ext cx="480060" cy="26097"/>
            </a:xfrm>
            <a:custGeom>
              <a:avLst/>
              <a:gdLst>
                <a:gd name="connsiteX0" fmla="*/ 0 w 480060"/>
                <a:gd name="connsiteY0" fmla="*/ 10857 h 26097"/>
                <a:gd name="connsiteX1" fmla="*/ 38100 w 480060"/>
                <a:gd name="connsiteY1" fmla="*/ 18477 h 26097"/>
                <a:gd name="connsiteX2" fmla="*/ 60960 w 480060"/>
                <a:gd name="connsiteY2" fmla="*/ 26097 h 26097"/>
                <a:gd name="connsiteX3" fmla="*/ 129540 w 480060"/>
                <a:gd name="connsiteY3" fmla="*/ 18477 h 26097"/>
                <a:gd name="connsiteX4" fmla="*/ 152400 w 480060"/>
                <a:gd name="connsiteY4" fmla="*/ 10857 h 26097"/>
                <a:gd name="connsiteX5" fmla="*/ 480060 w 480060"/>
                <a:gd name="connsiteY5" fmla="*/ 3237 h 2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0060" h="26097">
                  <a:moveTo>
                    <a:pt x="0" y="10857"/>
                  </a:moveTo>
                  <a:cubicBezTo>
                    <a:pt x="12700" y="13397"/>
                    <a:pt x="25535" y="15336"/>
                    <a:pt x="38100" y="18477"/>
                  </a:cubicBezTo>
                  <a:cubicBezTo>
                    <a:pt x="45892" y="20425"/>
                    <a:pt x="52928" y="26097"/>
                    <a:pt x="60960" y="26097"/>
                  </a:cubicBezTo>
                  <a:cubicBezTo>
                    <a:pt x="83961" y="26097"/>
                    <a:pt x="106680" y="21017"/>
                    <a:pt x="129540" y="18477"/>
                  </a:cubicBezTo>
                  <a:cubicBezTo>
                    <a:pt x="137160" y="15937"/>
                    <a:pt x="144497" y="12294"/>
                    <a:pt x="152400" y="10857"/>
                  </a:cubicBezTo>
                  <a:cubicBezTo>
                    <a:pt x="254957" y="-7790"/>
                    <a:pt x="395255" y="3237"/>
                    <a:pt x="480060" y="3237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10175240" y="4396740"/>
              <a:ext cx="464820" cy="68580"/>
            </a:xfrm>
            <a:custGeom>
              <a:avLst/>
              <a:gdLst>
                <a:gd name="connsiteX0" fmla="*/ 0 w 464820"/>
                <a:gd name="connsiteY0" fmla="*/ 68580 h 68580"/>
                <a:gd name="connsiteX1" fmla="*/ 38100 w 464820"/>
                <a:gd name="connsiteY1" fmla="*/ 30480 h 68580"/>
                <a:gd name="connsiteX2" fmla="*/ 68580 w 464820"/>
                <a:gd name="connsiteY2" fmla="*/ 15240 h 68580"/>
                <a:gd name="connsiteX3" fmla="*/ 91440 w 464820"/>
                <a:gd name="connsiteY3" fmla="*/ 0 h 68580"/>
                <a:gd name="connsiteX4" fmla="*/ 251460 w 464820"/>
                <a:gd name="connsiteY4" fmla="*/ 15240 h 68580"/>
                <a:gd name="connsiteX5" fmla="*/ 358140 w 464820"/>
                <a:gd name="connsiteY5" fmla="*/ 0 h 68580"/>
                <a:gd name="connsiteX6" fmla="*/ 464820 w 464820"/>
                <a:gd name="connsiteY6" fmla="*/ 7620 h 68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4820" h="68580">
                  <a:moveTo>
                    <a:pt x="0" y="68580"/>
                  </a:moveTo>
                  <a:cubicBezTo>
                    <a:pt x="12700" y="55880"/>
                    <a:pt x="23923" y="41507"/>
                    <a:pt x="38100" y="30480"/>
                  </a:cubicBezTo>
                  <a:cubicBezTo>
                    <a:pt x="47066" y="23506"/>
                    <a:pt x="58717" y="20876"/>
                    <a:pt x="68580" y="15240"/>
                  </a:cubicBezTo>
                  <a:cubicBezTo>
                    <a:pt x="76531" y="10696"/>
                    <a:pt x="83820" y="5080"/>
                    <a:pt x="91440" y="0"/>
                  </a:cubicBezTo>
                  <a:cubicBezTo>
                    <a:pt x="148687" y="8178"/>
                    <a:pt x="189163" y="15240"/>
                    <a:pt x="251460" y="15240"/>
                  </a:cubicBezTo>
                  <a:cubicBezTo>
                    <a:pt x="287661" y="15240"/>
                    <a:pt x="322967" y="7035"/>
                    <a:pt x="358140" y="0"/>
                  </a:cubicBezTo>
                  <a:cubicBezTo>
                    <a:pt x="459733" y="7815"/>
                    <a:pt x="424082" y="7620"/>
                    <a:pt x="464820" y="762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олилиния 114"/>
            <p:cNvSpPr/>
            <p:nvPr/>
          </p:nvSpPr>
          <p:spPr>
            <a:xfrm>
              <a:off x="10144760" y="4175760"/>
              <a:ext cx="502927" cy="533400"/>
            </a:xfrm>
            <a:custGeom>
              <a:avLst/>
              <a:gdLst>
                <a:gd name="connsiteX0" fmla="*/ 7620 w 502927"/>
                <a:gd name="connsiteY0" fmla="*/ 472440 h 533400"/>
                <a:gd name="connsiteX1" fmla="*/ 0 w 502927"/>
                <a:gd name="connsiteY1" fmla="*/ 434340 h 533400"/>
                <a:gd name="connsiteX2" fmla="*/ 7620 w 502927"/>
                <a:gd name="connsiteY2" fmla="*/ 350520 h 533400"/>
                <a:gd name="connsiteX3" fmla="*/ 15240 w 502927"/>
                <a:gd name="connsiteY3" fmla="*/ 327660 h 533400"/>
                <a:gd name="connsiteX4" fmla="*/ 30480 w 502927"/>
                <a:gd name="connsiteY4" fmla="*/ 274320 h 533400"/>
                <a:gd name="connsiteX5" fmla="*/ 53340 w 502927"/>
                <a:gd name="connsiteY5" fmla="*/ 167640 h 533400"/>
                <a:gd name="connsiteX6" fmla="*/ 83820 w 502927"/>
                <a:gd name="connsiteY6" fmla="*/ 121920 h 533400"/>
                <a:gd name="connsiteX7" fmla="*/ 99060 w 502927"/>
                <a:gd name="connsiteY7" fmla="*/ 99060 h 533400"/>
                <a:gd name="connsiteX8" fmla="*/ 144780 w 502927"/>
                <a:gd name="connsiteY8" fmla="*/ 68580 h 533400"/>
                <a:gd name="connsiteX9" fmla="*/ 167640 w 502927"/>
                <a:gd name="connsiteY9" fmla="*/ 53340 h 533400"/>
                <a:gd name="connsiteX10" fmla="*/ 198120 w 502927"/>
                <a:gd name="connsiteY10" fmla="*/ 45720 h 533400"/>
                <a:gd name="connsiteX11" fmla="*/ 243840 w 502927"/>
                <a:gd name="connsiteY11" fmla="*/ 15240 h 533400"/>
                <a:gd name="connsiteX12" fmla="*/ 289560 w 502927"/>
                <a:gd name="connsiteY12" fmla="*/ 0 h 533400"/>
                <a:gd name="connsiteX13" fmla="*/ 388620 w 502927"/>
                <a:gd name="connsiteY13" fmla="*/ 15240 h 533400"/>
                <a:gd name="connsiteX14" fmla="*/ 411480 w 502927"/>
                <a:gd name="connsiteY14" fmla="*/ 22860 h 533400"/>
                <a:gd name="connsiteX15" fmla="*/ 441960 w 502927"/>
                <a:gd name="connsiteY15" fmla="*/ 45720 h 533400"/>
                <a:gd name="connsiteX16" fmla="*/ 464820 w 502927"/>
                <a:gd name="connsiteY16" fmla="*/ 53340 h 533400"/>
                <a:gd name="connsiteX17" fmla="*/ 487680 w 502927"/>
                <a:gd name="connsiteY17" fmla="*/ 68580 h 533400"/>
                <a:gd name="connsiteX18" fmla="*/ 502920 w 502927"/>
                <a:gd name="connsiteY18" fmla="*/ 114300 h 533400"/>
                <a:gd name="connsiteX19" fmla="*/ 495300 w 502927"/>
                <a:gd name="connsiteY19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2927" h="533400">
                  <a:moveTo>
                    <a:pt x="7620" y="472440"/>
                  </a:moveTo>
                  <a:cubicBezTo>
                    <a:pt x="5080" y="459740"/>
                    <a:pt x="0" y="447292"/>
                    <a:pt x="0" y="434340"/>
                  </a:cubicBezTo>
                  <a:cubicBezTo>
                    <a:pt x="0" y="406285"/>
                    <a:pt x="3652" y="378293"/>
                    <a:pt x="7620" y="350520"/>
                  </a:cubicBezTo>
                  <a:cubicBezTo>
                    <a:pt x="8756" y="342569"/>
                    <a:pt x="13033" y="335383"/>
                    <a:pt x="15240" y="327660"/>
                  </a:cubicBezTo>
                  <a:cubicBezTo>
                    <a:pt x="34376" y="260683"/>
                    <a:pt x="12210" y="329130"/>
                    <a:pt x="30480" y="274320"/>
                  </a:cubicBezTo>
                  <a:cubicBezTo>
                    <a:pt x="33704" y="248525"/>
                    <a:pt x="36636" y="192697"/>
                    <a:pt x="53340" y="167640"/>
                  </a:cubicBezTo>
                  <a:lnTo>
                    <a:pt x="83820" y="121920"/>
                  </a:lnTo>
                  <a:cubicBezTo>
                    <a:pt x="88900" y="114300"/>
                    <a:pt x="91440" y="104140"/>
                    <a:pt x="99060" y="99060"/>
                  </a:cubicBezTo>
                  <a:lnTo>
                    <a:pt x="144780" y="68580"/>
                  </a:lnTo>
                  <a:cubicBezTo>
                    <a:pt x="152400" y="63500"/>
                    <a:pt x="158755" y="55561"/>
                    <a:pt x="167640" y="53340"/>
                  </a:cubicBezTo>
                  <a:lnTo>
                    <a:pt x="198120" y="45720"/>
                  </a:lnTo>
                  <a:cubicBezTo>
                    <a:pt x="213360" y="35560"/>
                    <a:pt x="226464" y="21032"/>
                    <a:pt x="243840" y="15240"/>
                  </a:cubicBezTo>
                  <a:lnTo>
                    <a:pt x="289560" y="0"/>
                  </a:lnTo>
                  <a:cubicBezTo>
                    <a:pt x="326575" y="4627"/>
                    <a:pt x="353712" y="6513"/>
                    <a:pt x="388620" y="15240"/>
                  </a:cubicBezTo>
                  <a:cubicBezTo>
                    <a:pt x="396412" y="17188"/>
                    <a:pt x="403860" y="20320"/>
                    <a:pt x="411480" y="22860"/>
                  </a:cubicBezTo>
                  <a:cubicBezTo>
                    <a:pt x="421640" y="30480"/>
                    <a:pt x="430933" y="39419"/>
                    <a:pt x="441960" y="45720"/>
                  </a:cubicBezTo>
                  <a:cubicBezTo>
                    <a:pt x="448934" y="49705"/>
                    <a:pt x="457636" y="49748"/>
                    <a:pt x="464820" y="53340"/>
                  </a:cubicBezTo>
                  <a:cubicBezTo>
                    <a:pt x="473011" y="57436"/>
                    <a:pt x="480060" y="63500"/>
                    <a:pt x="487680" y="68580"/>
                  </a:cubicBezTo>
                  <a:cubicBezTo>
                    <a:pt x="492760" y="83820"/>
                    <a:pt x="503248" y="98239"/>
                    <a:pt x="502920" y="114300"/>
                  </a:cubicBezTo>
                  <a:cubicBezTo>
                    <a:pt x="494989" y="502917"/>
                    <a:pt x="495300" y="363194"/>
                    <a:pt x="495300" y="53340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10167036" y="4394692"/>
              <a:ext cx="252044" cy="261721"/>
            </a:xfrm>
            <a:custGeom>
              <a:avLst/>
              <a:gdLst>
                <a:gd name="connsiteX0" fmla="*/ 99644 w 198704"/>
                <a:gd name="connsiteY0" fmla="*/ 38100 h 206333"/>
                <a:gd name="connsiteX1" fmla="*/ 61544 w 198704"/>
                <a:gd name="connsiteY1" fmla="*/ 45720 h 206333"/>
                <a:gd name="connsiteX2" fmla="*/ 38684 w 198704"/>
                <a:gd name="connsiteY2" fmla="*/ 68580 h 206333"/>
                <a:gd name="connsiteX3" fmla="*/ 15824 w 198704"/>
                <a:gd name="connsiteY3" fmla="*/ 76200 h 206333"/>
                <a:gd name="connsiteX4" fmla="*/ 8204 w 198704"/>
                <a:gd name="connsiteY4" fmla="*/ 160020 h 206333"/>
                <a:gd name="connsiteX5" fmla="*/ 31064 w 198704"/>
                <a:gd name="connsiteY5" fmla="*/ 182880 h 206333"/>
                <a:gd name="connsiteX6" fmla="*/ 84404 w 198704"/>
                <a:gd name="connsiteY6" fmla="*/ 190500 h 206333"/>
                <a:gd name="connsiteX7" fmla="*/ 122504 w 198704"/>
                <a:gd name="connsiteY7" fmla="*/ 182880 h 206333"/>
                <a:gd name="connsiteX8" fmla="*/ 130124 w 198704"/>
                <a:gd name="connsiteY8" fmla="*/ 152400 h 206333"/>
                <a:gd name="connsiteX9" fmla="*/ 99644 w 198704"/>
                <a:gd name="connsiteY9" fmla="*/ 76200 h 206333"/>
                <a:gd name="connsiteX10" fmla="*/ 76784 w 198704"/>
                <a:gd name="connsiteY10" fmla="*/ 175260 h 206333"/>
                <a:gd name="connsiteX11" fmla="*/ 107264 w 198704"/>
                <a:gd name="connsiteY11" fmla="*/ 190500 h 206333"/>
                <a:gd name="connsiteX12" fmla="*/ 130124 w 198704"/>
                <a:gd name="connsiteY12" fmla="*/ 68580 h 206333"/>
                <a:gd name="connsiteX13" fmla="*/ 114884 w 198704"/>
                <a:gd name="connsiteY13" fmla="*/ 45720 h 206333"/>
                <a:gd name="connsiteX14" fmla="*/ 53924 w 198704"/>
                <a:gd name="connsiteY14" fmla="*/ 60960 h 206333"/>
                <a:gd name="connsiteX15" fmla="*/ 38684 w 198704"/>
                <a:gd name="connsiteY15" fmla="*/ 83820 h 206333"/>
                <a:gd name="connsiteX16" fmla="*/ 23444 w 198704"/>
                <a:gd name="connsiteY16" fmla="*/ 60960 h 206333"/>
                <a:gd name="connsiteX17" fmla="*/ 31064 w 198704"/>
                <a:gd name="connsiteY17" fmla="*/ 38100 h 206333"/>
                <a:gd name="connsiteX18" fmla="*/ 130124 w 198704"/>
                <a:gd name="connsiteY18" fmla="*/ 45720 h 206333"/>
                <a:gd name="connsiteX19" fmla="*/ 152984 w 198704"/>
                <a:gd name="connsiteY19" fmla="*/ 68580 h 206333"/>
                <a:gd name="connsiteX20" fmla="*/ 152984 w 198704"/>
                <a:gd name="connsiteY20" fmla="*/ 144780 h 206333"/>
                <a:gd name="connsiteX21" fmla="*/ 122504 w 198704"/>
                <a:gd name="connsiteY21" fmla="*/ 137160 h 206333"/>
                <a:gd name="connsiteX22" fmla="*/ 76784 w 198704"/>
                <a:gd name="connsiteY22" fmla="*/ 121920 h 206333"/>
                <a:gd name="connsiteX23" fmla="*/ 53924 w 198704"/>
                <a:gd name="connsiteY23" fmla="*/ 53340 h 206333"/>
                <a:gd name="connsiteX24" fmla="*/ 46304 w 198704"/>
                <a:gd name="connsiteY24" fmla="*/ 30480 h 206333"/>
                <a:gd name="connsiteX25" fmla="*/ 76784 w 198704"/>
                <a:gd name="connsiteY25" fmla="*/ 76200 h 206333"/>
                <a:gd name="connsiteX26" fmla="*/ 92024 w 198704"/>
                <a:gd name="connsiteY26" fmla="*/ 99060 h 206333"/>
                <a:gd name="connsiteX27" fmla="*/ 107264 w 198704"/>
                <a:gd name="connsiteY27" fmla="*/ 144780 h 206333"/>
                <a:gd name="connsiteX28" fmla="*/ 137744 w 198704"/>
                <a:gd name="connsiteY28" fmla="*/ 190500 h 206333"/>
                <a:gd name="connsiteX29" fmla="*/ 114884 w 198704"/>
                <a:gd name="connsiteY29" fmla="*/ 205740 h 206333"/>
                <a:gd name="connsiteX30" fmla="*/ 53924 w 198704"/>
                <a:gd name="connsiteY30" fmla="*/ 198120 h 206333"/>
                <a:gd name="connsiteX31" fmla="*/ 15824 w 198704"/>
                <a:gd name="connsiteY31" fmla="*/ 152400 h 206333"/>
                <a:gd name="connsiteX32" fmla="*/ 23444 w 198704"/>
                <a:gd name="connsiteY32" fmla="*/ 121920 h 206333"/>
                <a:gd name="connsiteX33" fmla="*/ 69164 w 198704"/>
                <a:gd name="connsiteY33" fmla="*/ 152400 h 206333"/>
                <a:gd name="connsiteX34" fmla="*/ 23444 w 198704"/>
                <a:gd name="connsiteY34" fmla="*/ 160020 h 206333"/>
                <a:gd name="connsiteX35" fmla="*/ 15824 w 198704"/>
                <a:gd name="connsiteY35" fmla="*/ 137160 h 206333"/>
                <a:gd name="connsiteX36" fmla="*/ 23444 w 198704"/>
                <a:gd name="connsiteY36" fmla="*/ 91440 h 206333"/>
                <a:gd name="connsiteX37" fmla="*/ 69164 w 198704"/>
                <a:gd name="connsiteY37" fmla="*/ 53340 h 206333"/>
                <a:gd name="connsiteX38" fmla="*/ 137744 w 198704"/>
                <a:gd name="connsiteY38" fmla="*/ 76200 h 206333"/>
                <a:gd name="connsiteX39" fmla="*/ 152984 w 198704"/>
                <a:gd name="connsiteY39" fmla="*/ 121920 h 206333"/>
                <a:gd name="connsiteX40" fmla="*/ 107264 w 198704"/>
                <a:gd name="connsiteY40" fmla="*/ 152400 h 206333"/>
                <a:gd name="connsiteX41" fmla="*/ 84404 w 198704"/>
                <a:gd name="connsiteY41" fmla="*/ 167640 h 206333"/>
                <a:gd name="connsiteX42" fmla="*/ 53924 w 198704"/>
                <a:gd name="connsiteY42" fmla="*/ 160020 h 206333"/>
                <a:gd name="connsiteX43" fmla="*/ 23444 w 198704"/>
                <a:gd name="connsiteY43" fmla="*/ 106680 h 206333"/>
                <a:gd name="connsiteX44" fmla="*/ 31064 w 198704"/>
                <a:gd name="connsiteY44" fmla="*/ 45720 h 206333"/>
                <a:gd name="connsiteX45" fmla="*/ 69164 w 198704"/>
                <a:gd name="connsiteY45" fmla="*/ 0 h 206333"/>
                <a:gd name="connsiteX46" fmla="*/ 137744 w 198704"/>
                <a:gd name="connsiteY46" fmla="*/ 15240 h 206333"/>
                <a:gd name="connsiteX47" fmla="*/ 160604 w 198704"/>
                <a:gd name="connsiteY47" fmla="*/ 30480 h 206333"/>
                <a:gd name="connsiteX48" fmla="*/ 175844 w 198704"/>
                <a:gd name="connsiteY48" fmla="*/ 99060 h 206333"/>
                <a:gd name="connsiteX49" fmla="*/ 198704 w 198704"/>
                <a:gd name="connsiteY49" fmla="*/ 121920 h 206333"/>
                <a:gd name="connsiteX50" fmla="*/ 191084 w 198704"/>
                <a:gd name="connsiteY50" fmla="*/ 167640 h 206333"/>
                <a:gd name="connsiteX51" fmla="*/ 145364 w 198704"/>
                <a:gd name="connsiteY51" fmla="*/ 190500 h 206333"/>
                <a:gd name="connsiteX52" fmla="*/ 122504 w 198704"/>
                <a:gd name="connsiteY52" fmla="*/ 205740 h 206333"/>
                <a:gd name="connsiteX53" fmla="*/ 69164 w 198704"/>
                <a:gd name="connsiteY53" fmla="*/ 198120 h 206333"/>
                <a:gd name="connsiteX54" fmla="*/ 46304 w 198704"/>
                <a:gd name="connsiteY54" fmla="*/ 152400 h 206333"/>
                <a:gd name="connsiteX55" fmla="*/ 31064 w 198704"/>
                <a:gd name="connsiteY55" fmla="*/ 129540 h 206333"/>
                <a:gd name="connsiteX56" fmla="*/ 38684 w 198704"/>
                <a:gd name="connsiteY56" fmla="*/ 99060 h 206333"/>
                <a:gd name="connsiteX57" fmla="*/ 99644 w 198704"/>
                <a:gd name="connsiteY57" fmla="*/ 91440 h 206333"/>
                <a:gd name="connsiteX58" fmla="*/ 130124 w 198704"/>
                <a:gd name="connsiteY58" fmla="*/ 137160 h 206333"/>
                <a:gd name="connsiteX59" fmla="*/ 107264 w 198704"/>
                <a:gd name="connsiteY59" fmla="*/ 144780 h 206333"/>
                <a:gd name="connsiteX60" fmla="*/ 61544 w 198704"/>
                <a:gd name="connsiteY60" fmla="*/ 167640 h 206333"/>
                <a:gd name="connsiteX61" fmla="*/ 38684 w 198704"/>
                <a:gd name="connsiteY61" fmla="*/ 160020 h 206333"/>
                <a:gd name="connsiteX62" fmla="*/ 46304 w 198704"/>
                <a:gd name="connsiteY62" fmla="*/ 114300 h 206333"/>
                <a:gd name="connsiteX63" fmla="*/ 99644 w 198704"/>
                <a:gd name="connsiteY63" fmla="*/ 45720 h 206333"/>
                <a:gd name="connsiteX64" fmla="*/ 122504 w 198704"/>
                <a:gd name="connsiteY64" fmla="*/ 38100 h 206333"/>
                <a:gd name="connsiteX65" fmla="*/ 168224 w 198704"/>
                <a:gd name="connsiteY65" fmla="*/ 60960 h 206333"/>
                <a:gd name="connsiteX66" fmla="*/ 183464 w 198704"/>
                <a:gd name="connsiteY66" fmla="*/ 106680 h 206333"/>
                <a:gd name="connsiteX67" fmla="*/ 160604 w 198704"/>
                <a:gd name="connsiteY67" fmla="*/ 121920 h 206333"/>
                <a:gd name="connsiteX68" fmla="*/ 53924 w 198704"/>
                <a:gd name="connsiteY68" fmla="*/ 137160 h 206333"/>
                <a:gd name="connsiteX69" fmla="*/ 46304 w 198704"/>
                <a:gd name="connsiteY69" fmla="*/ 160020 h 206333"/>
                <a:gd name="connsiteX70" fmla="*/ 160604 w 198704"/>
                <a:gd name="connsiteY70" fmla="*/ 175260 h 206333"/>
                <a:gd name="connsiteX71" fmla="*/ 145364 w 198704"/>
                <a:gd name="connsiteY71" fmla="*/ 152400 h 206333"/>
                <a:gd name="connsiteX72" fmla="*/ 145364 w 198704"/>
                <a:gd name="connsiteY72" fmla="*/ 68580 h 206333"/>
                <a:gd name="connsiteX73" fmla="*/ 168224 w 198704"/>
                <a:gd name="connsiteY73" fmla="*/ 60960 h 206333"/>
                <a:gd name="connsiteX74" fmla="*/ 99644 w 198704"/>
                <a:gd name="connsiteY74" fmla="*/ 38100 h 20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98704" h="206333">
                  <a:moveTo>
                    <a:pt x="99644" y="38100"/>
                  </a:moveTo>
                  <a:cubicBezTo>
                    <a:pt x="81864" y="35560"/>
                    <a:pt x="73128" y="39928"/>
                    <a:pt x="61544" y="45720"/>
                  </a:cubicBezTo>
                  <a:cubicBezTo>
                    <a:pt x="51905" y="50539"/>
                    <a:pt x="47650" y="62602"/>
                    <a:pt x="38684" y="68580"/>
                  </a:cubicBezTo>
                  <a:cubicBezTo>
                    <a:pt x="32001" y="73035"/>
                    <a:pt x="23444" y="73660"/>
                    <a:pt x="15824" y="76200"/>
                  </a:cubicBezTo>
                  <a:cubicBezTo>
                    <a:pt x="4504" y="110160"/>
                    <a:pt x="-9029" y="125554"/>
                    <a:pt x="8204" y="160020"/>
                  </a:cubicBezTo>
                  <a:cubicBezTo>
                    <a:pt x="13023" y="169659"/>
                    <a:pt x="21058" y="178878"/>
                    <a:pt x="31064" y="182880"/>
                  </a:cubicBezTo>
                  <a:cubicBezTo>
                    <a:pt x="47740" y="189550"/>
                    <a:pt x="66624" y="187960"/>
                    <a:pt x="84404" y="190500"/>
                  </a:cubicBezTo>
                  <a:cubicBezTo>
                    <a:pt x="97104" y="187960"/>
                    <a:pt x="112554" y="191171"/>
                    <a:pt x="122504" y="182880"/>
                  </a:cubicBezTo>
                  <a:cubicBezTo>
                    <a:pt x="130549" y="176176"/>
                    <a:pt x="130124" y="162873"/>
                    <a:pt x="130124" y="152400"/>
                  </a:cubicBezTo>
                  <a:cubicBezTo>
                    <a:pt x="130124" y="78673"/>
                    <a:pt x="141354" y="90103"/>
                    <a:pt x="99644" y="76200"/>
                  </a:cubicBezTo>
                  <a:cubicBezTo>
                    <a:pt x="75609" y="112253"/>
                    <a:pt x="50485" y="127921"/>
                    <a:pt x="76784" y="175260"/>
                  </a:cubicBezTo>
                  <a:cubicBezTo>
                    <a:pt x="82301" y="185190"/>
                    <a:pt x="97104" y="185420"/>
                    <a:pt x="107264" y="190500"/>
                  </a:cubicBezTo>
                  <a:cubicBezTo>
                    <a:pt x="145322" y="133413"/>
                    <a:pt x="148739" y="149246"/>
                    <a:pt x="130124" y="68580"/>
                  </a:cubicBezTo>
                  <a:cubicBezTo>
                    <a:pt x="128065" y="59656"/>
                    <a:pt x="119964" y="53340"/>
                    <a:pt x="114884" y="45720"/>
                  </a:cubicBezTo>
                  <a:cubicBezTo>
                    <a:pt x="112987" y="46099"/>
                    <a:pt x="61734" y="54712"/>
                    <a:pt x="53924" y="60960"/>
                  </a:cubicBezTo>
                  <a:cubicBezTo>
                    <a:pt x="46773" y="66681"/>
                    <a:pt x="43764" y="76200"/>
                    <a:pt x="38684" y="83820"/>
                  </a:cubicBezTo>
                  <a:cubicBezTo>
                    <a:pt x="33604" y="76200"/>
                    <a:pt x="24950" y="69993"/>
                    <a:pt x="23444" y="60960"/>
                  </a:cubicBezTo>
                  <a:cubicBezTo>
                    <a:pt x="22124" y="53037"/>
                    <a:pt x="23113" y="39236"/>
                    <a:pt x="31064" y="38100"/>
                  </a:cubicBezTo>
                  <a:cubicBezTo>
                    <a:pt x="63849" y="33416"/>
                    <a:pt x="97104" y="43180"/>
                    <a:pt x="130124" y="45720"/>
                  </a:cubicBezTo>
                  <a:cubicBezTo>
                    <a:pt x="137744" y="53340"/>
                    <a:pt x="147006" y="59614"/>
                    <a:pt x="152984" y="68580"/>
                  </a:cubicBezTo>
                  <a:cubicBezTo>
                    <a:pt x="168631" y="92050"/>
                    <a:pt x="156492" y="120225"/>
                    <a:pt x="152984" y="144780"/>
                  </a:cubicBezTo>
                  <a:cubicBezTo>
                    <a:pt x="142824" y="142240"/>
                    <a:pt x="132535" y="140169"/>
                    <a:pt x="122504" y="137160"/>
                  </a:cubicBezTo>
                  <a:cubicBezTo>
                    <a:pt x="107117" y="132544"/>
                    <a:pt x="76784" y="121920"/>
                    <a:pt x="76784" y="121920"/>
                  </a:cubicBezTo>
                  <a:lnTo>
                    <a:pt x="53924" y="53340"/>
                  </a:lnTo>
                  <a:cubicBezTo>
                    <a:pt x="51384" y="45720"/>
                    <a:pt x="41849" y="23797"/>
                    <a:pt x="46304" y="30480"/>
                  </a:cubicBezTo>
                  <a:lnTo>
                    <a:pt x="76784" y="76200"/>
                  </a:lnTo>
                  <a:cubicBezTo>
                    <a:pt x="81864" y="83820"/>
                    <a:pt x="89128" y="90372"/>
                    <a:pt x="92024" y="99060"/>
                  </a:cubicBezTo>
                  <a:cubicBezTo>
                    <a:pt x="97104" y="114300"/>
                    <a:pt x="98353" y="131414"/>
                    <a:pt x="107264" y="144780"/>
                  </a:cubicBezTo>
                  <a:lnTo>
                    <a:pt x="137744" y="190500"/>
                  </a:lnTo>
                  <a:cubicBezTo>
                    <a:pt x="130124" y="195580"/>
                    <a:pt x="124004" y="204911"/>
                    <a:pt x="114884" y="205740"/>
                  </a:cubicBezTo>
                  <a:cubicBezTo>
                    <a:pt x="94490" y="207594"/>
                    <a:pt x="73169" y="205118"/>
                    <a:pt x="53924" y="198120"/>
                  </a:cubicBezTo>
                  <a:cubicBezTo>
                    <a:pt x="41016" y="193426"/>
                    <a:pt x="23080" y="163285"/>
                    <a:pt x="15824" y="152400"/>
                  </a:cubicBezTo>
                  <a:cubicBezTo>
                    <a:pt x="18364" y="142240"/>
                    <a:pt x="14077" y="126604"/>
                    <a:pt x="23444" y="121920"/>
                  </a:cubicBezTo>
                  <a:cubicBezTo>
                    <a:pt x="60225" y="103530"/>
                    <a:pt x="63151" y="134361"/>
                    <a:pt x="69164" y="152400"/>
                  </a:cubicBezTo>
                  <a:cubicBezTo>
                    <a:pt x="54009" y="162503"/>
                    <a:pt x="42373" y="178949"/>
                    <a:pt x="23444" y="160020"/>
                  </a:cubicBezTo>
                  <a:cubicBezTo>
                    <a:pt x="17764" y="154340"/>
                    <a:pt x="18364" y="144780"/>
                    <a:pt x="15824" y="137160"/>
                  </a:cubicBezTo>
                  <a:cubicBezTo>
                    <a:pt x="18364" y="121920"/>
                    <a:pt x="17169" y="105559"/>
                    <a:pt x="23444" y="91440"/>
                  </a:cubicBezTo>
                  <a:cubicBezTo>
                    <a:pt x="29620" y="77544"/>
                    <a:pt x="57020" y="61436"/>
                    <a:pt x="69164" y="53340"/>
                  </a:cubicBezTo>
                  <a:cubicBezTo>
                    <a:pt x="84682" y="55926"/>
                    <a:pt x="125285" y="56266"/>
                    <a:pt x="137744" y="76200"/>
                  </a:cubicBezTo>
                  <a:cubicBezTo>
                    <a:pt x="146258" y="89823"/>
                    <a:pt x="152984" y="121920"/>
                    <a:pt x="152984" y="121920"/>
                  </a:cubicBezTo>
                  <a:lnTo>
                    <a:pt x="107264" y="152400"/>
                  </a:lnTo>
                  <a:lnTo>
                    <a:pt x="84404" y="167640"/>
                  </a:lnTo>
                  <a:cubicBezTo>
                    <a:pt x="74244" y="165100"/>
                    <a:pt x="62446" y="166107"/>
                    <a:pt x="53924" y="160020"/>
                  </a:cubicBezTo>
                  <a:cubicBezTo>
                    <a:pt x="33741" y="145604"/>
                    <a:pt x="30339" y="127365"/>
                    <a:pt x="23444" y="106680"/>
                  </a:cubicBezTo>
                  <a:cubicBezTo>
                    <a:pt x="25984" y="86360"/>
                    <a:pt x="25676" y="65477"/>
                    <a:pt x="31064" y="45720"/>
                  </a:cubicBezTo>
                  <a:cubicBezTo>
                    <a:pt x="35042" y="31133"/>
                    <a:pt x="60114" y="9050"/>
                    <a:pt x="69164" y="0"/>
                  </a:cubicBezTo>
                  <a:cubicBezTo>
                    <a:pt x="86724" y="2927"/>
                    <a:pt x="118985" y="5861"/>
                    <a:pt x="137744" y="15240"/>
                  </a:cubicBezTo>
                  <a:cubicBezTo>
                    <a:pt x="145935" y="19336"/>
                    <a:pt x="152984" y="25400"/>
                    <a:pt x="160604" y="30480"/>
                  </a:cubicBezTo>
                  <a:cubicBezTo>
                    <a:pt x="161526" y="36012"/>
                    <a:pt x="167507" y="86554"/>
                    <a:pt x="175844" y="99060"/>
                  </a:cubicBezTo>
                  <a:cubicBezTo>
                    <a:pt x="181822" y="108026"/>
                    <a:pt x="191084" y="114300"/>
                    <a:pt x="198704" y="121920"/>
                  </a:cubicBezTo>
                  <a:cubicBezTo>
                    <a:pt x="196164" y="137160"/>
                    <a:pt x="197994" y="153821"/>
                    <a:pt x="191084" y="167640"/>
                  </a:cubicBezTo>
                  <a:cubicBezTo>
                    <a:pt x="183805" y="182199"/>
                    <a:pt x="157385" y="184489"/>
                    <a:pt x="145364" y="190500"/>
                  </a:cubicBezTo>
                  <a:cubicBezTo>
                    <a:pt x="137173" y="194596"/>
                    <a:pt x="130124" y="200660"/>
                    <a:pt x="122504" y="205740"/>
                  </a:cubicBezTo>
                  <a:cubicBezTo>
                    <a:pt x="104724" y="203200"/>
                    <a:pt x="85577" y="205414"/>
                    <a:pt x="69164" y="198120"/>
                  </a:cubicBezTo>
                  <a:cubicBezTo>
                    <a:pt x="55125" y="191881"/>
                    <a:pt x="51859" y="163509"/>
                    <a:pt x="46304" y="152400"/>
                  </a:cubicBezTo>
                  <a:cubicBezTo>
                    <a:pt x="42208" y="144209"/>
                    <a:pt x="36144" y="137160"/>
                    <a:pt x="31064" y="129540"/>
                  </a:cubicBezTo>
                  <a:cubicBezTo>
                    <a:pt x="33604" y="119380"/>
                    <a:pt x="32875" y="107774"/>
                    <a:pt x="38684" y="99060"/>
                  </a:cubicBezTo>
                  <a:cubicBezTo>
                    <a:pt x="55832" y="73338"/>
                    <a:pt x="75882" y="86688"/>
                    <a:pt x="99644" y="91440"/>
                  </a:cubicBezTo>
                  <a:cubicBezTo>
                    <a:pt x="103525" y="95321"/>
                    <a:pt x="137476" y="122456"/>
                    <a:pt x="130124" y="137160"/>
                  </a:cubicBezTo>
                  <a:cubicBezTo>
                    <a:pt x="126532" y="144344"/>
                    <a:pt x="114448" y="141188"/>
                    <a:pt x="107264" y="144780"/>
                  </a:cubicBezTo>
                  <a:cubicBezTo>
                    <a:pt x="48178" y="174323"/>
                    <a:pt x="119003" y="148487"/>
                    <a:pt x="61544" y="167640"/>
                  </a:cubicBezTo>
                  <a:cubicBezTo>
                    <a:pt x="53924" y="165100"/>
                    <a:pt x="40891" y="167743"/>
                    <a:pt x="38684" y="160020"/>
                  </a:cubicBezTo>
                  <a:cubicBezTo>
                    <a:pt x="34439" y="145164"/>
                    <a:pt x="40362" y="128562"/>
                    <a:pt x="46304" y="114300"/>
                  </a:cubicBezTo>
                  <a:cubicBezTo>
                    <a:pt x="52126" y="100326"/>
                    <a:pt x="81857" y="57578"/>
                    <a:pt x="99644" y="45720"/>
                  </a:cubicBezTo>
                  <a:cubicBezTo>
                    <a:pt x="106327" y="41265"/>
                    <a:pt x="114884" y="40640"/>
                    <a:pt x="122504" y="38100"/>
                  </a:cubicBezTo>
                  <a:cubicBezTo>
                    <a:pt x="134960" y="42252"/>
                    <a:pt x="160449" y="48521"/>
                    <a:pt x="168224" y="60960"/>
                  </a:cubicBezTo>
                  <a:cubicBezTo>
                    <a:pt x="176738" y="74583"/>
                    <a:pt x="183464" y="106680"/>
                    <a:pt x="183464" y="106680"/>
                  </a:cubicBezTo>
                  <a:cubicBezTo>
                    <a:pt x="175844" y="111760"/>
                    <a:pt x="168795" y="117824"/>
                    <a:pt x="160604" y="121920"/>
                  </a:cubicBezTo>
                  <a:cubicBezTo>
                    <a:pt x="131285" y="136579"/>
                    <a:pt x="75339" y="135213"/>
                    <a:pt x="53924" y="137160"/>
                  </a:cubicBezTo>
                  <a:cubicBezTo>
                    <a:pt x="51384" y="144780"/>
                    <a:pt x="46304" y="151988"/>
                    <a:pt x="46304" y="160020"/>
                  </a:cubicBezTo>
                  <a:cubicBezTo>
                    <a:pt x="46304" y="218051"/>
                    <a:pt x="129771" y="177462"/>
                    <a:pt x="160604" y="175260"/>
                  </a:cubicBezTo>
                  <a:cubicBezTo>
                    <a:pt x="155524" y="167640"/>
                    <a:pt x="148972" y="160818"/>
                    <a:pt x="145364" y="152400"/>
                  </a:cubicBezTo>
                  <a:cubicBezTo>
                    <a:pt x="134905" y="127996"/>
                    <a:pt x="133661" y="91986"/>
                    <a:pt x="145364" y="68580"/>
                  </a:cubicBezTo>
                  <a:cubicBezTo>
                    <a:pt x="148956" y="61396"/>
                    <a:pt x="176147" y="62280"/>
                    <a:pt x="168224" y="60960"/>
                  </a:cubicBezTo>
                  <a:cubicBezTo>
                    <a:pt x="145675" y="57202"/>
                    <a:pt x="117424" y="40640"/>
                    <a:pt x="99644" y="3810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116"/>
            <p:cNvSpPr/>
            <p:nvPr/>
          </p:nvSpPr>
          <p:spPr>
            <a:xfrm>
              <a:off x="10289540" y="4069080"/>
              <a:ext cx="503173" cy="327660"/>
            </a:xfrm>
            <a:custGeom>
              <a:avLst/>
              <a:gdLst>
                <a:gd name="connsiteX0" fmla="*/ 0 w 503173"/>
                <a:gd name="connsiteY0" fmla="*/ 68580 h 327660"/>
                <a:gd name="connsiteX1" fmla="*/ 68580 w 503173"/>
                <a:gd name="connsiteY1" fmla="*/ 30480 h 327660"/>
                <a:gd name="connsiteX2" fmla="*/ 91440 w 503173"/>
                <a:gd name="connsiteY2" fmla="*/ 15240 h 327660"/>
                <a:gd name="connsiteX3" fmla="*/ 137160 w 503173"/>
                <a:gd name="connsiteY3" fmla="*/ 0 h 327660"/>
                <a:gd name="connsiteX4" fmla="*/ 274320 w 503173"/>
                <a:gd name="connsiteY4" fmla="*/ 7620 h 327660"/>
                <a:gd name="connsiteX5" fmla="*/ 304800 w 503173"/>
                <a:gd name="connsiteY5" fmla="*/ 15240 h 327660"/>
                <a:gd name="connsiteX6" fmla="*/ 350520 w 503173"/>
                <a:gd name="connsiteY6" fmla="*/ 45720 h 327660"/>
                <a:gd name="connsiteX7" fmla="*/ 373380 w 503173"/>
                <a:gd name="connsiteY7" fmla="*/ 60960 h 327660"/>
                <a:gd name="connsiteX8" fmla="*/ 426720 w 503173"/>
                <a:gd name="connsiteY8" fmla="*/ 114300 h 327660"/>
                <a:gd name="connsiteX9" fmla="*/ 449580 w 503173"/>
                <a:gd name="connsiteY9" fmla="*/ 137160 h 327660"/>
                <a:gd name="connsiteX10" fmla="*/ 457200 w 503173"/>
                <a:gd name="connsiteY10" fmla="*/ 167640 h 327660"/>
                <a:gd name="connsiteX11" fmla="*/ 487680 w 503173"/>
                <a:gd name="connsiteY11" fmla="*/ 236220 h 327660"/>
                <a:gd name="connsiteX12" fmla="*/ 495300 w 503173"/>
                <a:gd name="connsiteY12" fmla="*/ 281940 h 327660"/>
                <a:gd name="connsiteX13" fmla="*/ 502920 w 503173"/>
                <a:gd name="connsiteY13" fmla="*/ 327660 h 32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3173" h="327660">
                  <a:moveTo>
                    <a:pt x="0" y="68580"/>
                  </a:moveTo>
                  <a:cubicBezTo>
                    <a:pt x="80816" y="3928"/>
                    <a:pt x="82" y="59836"/>
                    <a:pt x="68580" y="30480"/>
                  </a:cubicBezTo>
                  <a:cubicBezTo>
                    <a:pt x="76998" y="26872"/>
                    <a:pt x="83071" y="18959"/>
                    <a:pt x="91440" y="15240"/>
                  </a:cubicBezTo>
                  <a:cubicBezTo>
                    <a:pt x="106120" y="8716"/>
                    <a:pt x="137160" y="0"/>
                    <a:pt x="137160" y="0"/>
                  </a:cubicBezTo>
                  <a:cubicBezTo>
                    <a:pt x="182880" y="2540"/>
                    <a:pt x="228718" y="3474"/>
                    <a:pt x="274320" y="7620"/>
                  </a:cubicBezTo>
                  <a:cubicBezTo>
                    <a:pt x="284750" y="8568"/>
                    <a:pt x="295433" y="10556"/>
                    <a:pt x="304800" y="15240"/>
                  </a:cubicBezTo>
                  <a:cubicBezTo>
                    <a:pt x="321183" y="23431"/>
                    <a:pt x="335280" y="35560"/>
                    <a:pt x="350520" y="45720"/>
                  </a:cubicBezTo>
                  <a:lnTo>
                    <a:pt x="373380" y="60960"/>
                  </a:lnTo>
                  <a:cubicBezTo>
                    <a:pt x="408315" y="113363"/>
                    <a:pt x="386484" y="100888"/>
                    <a:pt x="426720" y="114300"/>
                  </a:cubicBezTo>
                  <a:cubicBezTo>
                    <a:pt x="434340" y="121920"/>
                    <a:pt x="444233" y="127804"/>
                    <a:pt x="449580" y="137160"/>
                  </a:cubicBezTo>
                  <a:cubicBezTo>
                    <a:pt x="454776" y="146253"/>
                    <a:pt x="454191" y="157609"/>
                    <a:pt x="457200" y="167640"/>
                  </a:cubicBezTo>
                  <a:cubicBezTo>
                    <a:pt x="472039" y="217102"/>
                    <a:pt x="465409" y="202813"/>
                    <a:pt x="487680" y="236220"/>
                  </a:cubicBezTo>
                  <a:cubicBezTo>
                    <a:pt x="490220" y="251460"/>
                    <a:pt x="491948" y="266858"/>
                    <a:pt x="495300" y="281940"/>
                  </a:cubicBezTo>
                  <a:cubicBezTo>
                    <a:pt x="505330" y="327073"/>
                    <a:pt x="502920" y="282495"/>
                    <a:pt x="502920" y="32766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10194365" y="4462272"/>
              <a:ext cx="168835" cy="1601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2936714" y="3603151"/>
            <a:ext cx="24320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Роберт </a:t>
            </a:r>
            <a:r>
              <a:rPr lang="ru-RU" sz="1600" dirty="0" err="1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Корнелиссен</a:t>
            </a:r>
            <a:r>
              <a:rPr lang="ru-RU" sz="1600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, 1815 г.</a:t>
            </a:r>
            <a:endParaRPr lang="ru-RU" sz="1600" dirty="0"/>
          </a:p>
        </p:txBody>
      </p:sp>
      <p:sp>
        <p:nvSpPr>
          <p:cNvPr id="122" name="Прямоугольник 121"/>
          <p:cNvSpPr/>
          <p:nvPr/>
        </p:nvSpPr>
        <p:spPr>
          <a:xfrm>
            <a:off x="751409" y="1977406"/>
            <a:ext cx="47812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i="1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Прожорливость уток известна; она наиболее явствует </a:t>
            </a:r>
          </a:p>
          <a:p>
            <a:pPr>
              <a:lnSpc>
                <a:spcPct val="90000"/>
              </a:lnSpc>
            </a:pPr>
            <a:r>
              <a:rPr lang="ru-RU" sz="1500" i="1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 следующего случая. Один учёный купил 20 уток и тотчас же приказал изрубить одну из них с перьями и костями </a:t>
            </a:r>
          </a:p>
          <a:p>
            <a:pPr>
              <a:lnSpc>
                <a:spcPct val="90000"/>
              </a:lnSpc>
            </a:pPr>
            <a:r>
              <a:rPr lang="ru-RU" sz="1500" i="1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мелкие кусочки, которыми накормил остальных 19 уток. Несколько минут спустя он поступил так же с другою, потом с третьей, четвёртой уткой и так далее, пока не осталась только одна, которая таким образом пожрала </a:t>
            </a:r>
          </a:p>
          <a:p>
            <a:pPr>
              <a:lnSpc>
                <a:spcPct val="90000"/>
              </a:lnSpc>
            </a:pPr>
            <a:r>
              <a:rPr lang="ru-RU" sz="1500" i="1" dirty="0">
                <a:solidFill>
                  <a:srgbClr val="1D1D1D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 подруг своих.</a:t>
            </a:r>
            <a:endParaRPr lang="ru-RU" sz="1500" b="1" i="1" dirty="0">
              <a:latin typeface="Arial Narrow" panose="020B0606020202030204" pitchFamily="34" charset="0"/>
            </a:endParaRPr>
          </a:p>
        </p:txBody>
      </p:sp>
      <p:sp>
        <p:nvSpPr>
          <p:cNvPr id="123" name="Заголовок 1"/>
          <p:cNvSpPr txBox="1">
            <a:spLocks/>
          </p:cNvSpPr>
          <p:nvPr/>
        </p:nvSpPr>
        <p:spPr>
          <a:xfrm flipH="1">
            <a:off x="293052" y="1542901"/>
            <a:ext cx="731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>
                <a:latin typeface="Arial Narrow" panose="020B0606020202030204" pitchFamily="34" charset="0"/>
              </a:rPr>
              <a:t>«</a:t>
            </a:r>
          </a:p>
        </p:txBody>
      </p:sp>
      <p:sp>
        <p:nvSpPr>
          <p:cNvPr id="124" name="Прямоугольник 123"/>
          <p:cNvSpPr/>
          <p:nvPr/>
        </p:nvSpPr>
        <p:spPr>
          <a:xfrm>
            <a:off x="5221197" y="2754548"/>
            <a:ext cx="57099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dirty="0">
                <a:latin typeface="Arial Narrow" panose="020B0606020202030204" pitchFamily="34" charset="0"/>
              </a:rPr>
              <a:t>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403230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384" y="542684"/>
            <a:ext cx="8300414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6. Когда живых наградили посмертно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2314" y="1367959"/>
            <a:ext cx="9827086" cy="296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Ради </a:t>
            </a:r>
            <a:r>
              <a:rPr lang="ru-RU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хайпа</a:t>
            </a: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и нагнетания обстановки главнокомандующий Украины не проверяет жив ли личный состав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6985"/>
            <a:ext cx="6096000" cy="248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180"/>
            <a:ext cx="5550068" cy="186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/>
          <a:stretch/>
        </p:blipFill>
        <p:spPr bwMode="auto">
          <a:xfrm>
            <a:off x="6096000" y="2528570"/>
            <a:ext cx="7950919" cy="43294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 rot="20700000">
            <a:off x="3542929" y="2044622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4" name="Прямоугольник 13"/>
          <p:cNvSpPr/>
          <p:nvPr/>
        </p:nvSpPr>
        <p:spPr>
          <a:xfrm rot="20700000">
            <a:off x="9638929" y="2044622"/>
            <a:ext cx="2271418" cy="1335318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197996" y="1127914"/>
            <a:ext cx="7986531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20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03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685800" y="2194560"/>
            <a:ext cx="6781800" cy="466344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756" y="542684"/>
            <a:ext cx="8072403" cy="4370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7. Россия провела атаку на Харьков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2314" y="1321660"/>
            <a:ext cx="9827086" cy="289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Российские военные атакуют жилые районы Харькова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79320"/>
            <a:ext cx="4092896" cy="467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7524"/>
            <a:ext cx="6096000" cy="501195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 rot="20700000">
            <a:off x="3291840" y="2017206"/>
            <a:ext cx="2514600" cy="147828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7" name="Прямоугольник 16"/>
          <p:cNvSpPr/>
          <p:nvPr/>
        </p:nvSpPr>
        <p:spPr>
          <a:xfrm rot="20700000">
            <a:off x="9387840" y="2017206"/>
            <a:ext cx="2514600" cy="1478280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-943353" y="1081616"/>
            <a:ext cx="9994755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9701692" y="-1378857"/>
            <a:ext cx="2757713" cy="2757713"/>
          </a:xfrm>
          <a:prstGeom prst="ellipse">
            <a:avLst/>
          </a:prstGeom>
          <a:solidFill>
            <a:srgbClr val="00CC66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952193" y="278366"/>
            <a:ext cx="4357135" cy="4801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2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Донбасс</a:t>
            </a: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21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94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275" y="542684"/>
            <a:ext cx="10499284" cy="4003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8. Возле Одессы подбит российский десантный корабль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2314" y="1321660"/>
            <a:ext cx="9827086" cy="289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70000"/>
              </a:lnSpc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Возле Одессы ВСУ подбили российский десантный корабль. Такие сообщения появились в украинских СМИ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5238"/>
            <a:ext cx="6130344" cy="432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69845"/>
            <a:ext cx="6096000" cy="48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 rot="20700000">
            <a:off x="3291840" y="4251120"/>
            <a:ext cx="2514600" cy="147828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Фейк!</a:t>
            </a:r>
          </a:p>
        </p:txBody>
      </p:sp>
      <p:sp>
        <p:nvSpPr>
          <p:cNvPr id="18" name="Прямоугольник 17"/>
          <p:cNvSpPr/>
          <p:nvPr/>
        </p:nvSpPr>
        <p:spPr>
          <a:xfrm rot="20700000">
            <a:off x="9387840" y="4251120"/>
            <a:ext cx="2514600" cy="1478280"/>
          </a:xfrm>
          <a:prstGeom prst="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00C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Правда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-86826" y="1093190"/>
            <a:ext cx="11314269" cy="0"/>
          </a:xfrm>
          <a:prstGeom prst="line">
            <a:avLst/>
          </a:prstGeom>
          <a:ln w="38100" cap="rnd">
            <a:solidFill>
              <a:srgbClr val="66CC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22</a:t>
            </a:fld>
            <a:endParaRPr lang="ru-RU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63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333268D9-FD56-CA4B-B1D2-38BC84A770D8}"/>
              </a:ext>
            </a:extLst>
          </p:cNvPr>
          <p:cNvSpPr/>
          <p:nvPr/>
        </p:nvSpPr>
        <p:spPr>
          <a:xfrm>
            <a:off x="-6275067" y="-2138289"/>
            <a:ext cx="10642209" cy="10642209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04139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AB524-906C-454E-9BD0-E3D291E0267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133" y="1853324"/>
            <a:ext cx="3723075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 9. </a:t>
            </a:r>
            <a:r>
              <a:rPr lang="ru-RU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Вбросы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Разжигание розни. Провокации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6015" y="3696785"/>
            <a:ext cx="358929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Агрессивная реклама </a:t>
            </a:r>
          </a:p>
          <a:p>
            <a:pPr lvl="0">
              <a:lnSpc>
                <a:spcPct val="90000"/>
              </a:lnSpc>
              <a:defRPr/>
            </a:pPr>
            <a:r>
              <a:rPr lang="ru-RU" sz="28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социальных сетях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6" y="568188"/>
            <a:ext cx="2554364" cy="266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323" y="605744"/>
            <a:ext cx="2529938" cy="262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327" y="569311"/>
            <a:ext cx="3004065" cy="2661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76" y="3517157"/>
            <a:ext cx="2530644" cy="255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351" y="3496620"/>
            <a:ext cx="2640843" cy="257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796" y="3502824"/>
            <a:ext cx="3490844" cy="2566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941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олилиния 38"/>
          <p:cNvSpPr/>
          <p:nvPr/>
        </p:nvSpPr>
        <p:spPr>
          <a:xfrm>
            <a:off x="-358814" y="-57873"/>
            <a:ext cx="7708739" cy="6944810"/>
          </a:xfrm>
          <a:custGeom>
            <a:avLst/>
            <a:gdLst>
              <a:gd name="connsiteX0" fmla="*/ 0 w 7708739"/>
              <a:gd name="connsiteY0" fmla="*/ 0 h 6944810"/>
              <a:gd name="connsiteX1" fmla="*/ 6782764 w 7708739"/>
              <a:gd name="connsiteY1" fmla="*/ 46298 h 6944810"/>
              <a:gd name="connsiteX2" fmla="*/ 7708739 w 7708739"/>
              <a:gd name="connsiteY2" fmla="*/ 3507129 h 6944810"/>
              <a:gd name="connsiteX3" fmla="*/ 6840638 w 7708739"/>
              <a:gd name="connsiteY3" fmla="*/ 6910086 h 6944810"/>
              <a:gd name="connsiteX4" fmla="*/ 34724 w 7708739"/>
              <a:gd name="connsiteY4" fmla="*/ 6944810 h 6944810"/>
              <a:gd name="connsiteX5" fmla="*/ 0 w 7708739"/>
              <a:gd name="connsiteY5" fmla="*/ 0 h 6944810"/>
              <a:gd name="connsiteX0" fmla="*/ 0 w 7708739"/>
              <a:gd name="connsiteY0" fmla="*/ 0 h 6944810"/>
              <a:gd name="connsiteX1" fmla="*/ 6782764 w 7708739"/>
              <a:gd name="connsiteY1" fmla="*/ 46298 h 6944810"/>
              <a:gd name="connsiteX2" fmla="*/ 7708739 w 7708739"/>
              <a:gd name="connsiteY2" fmla="*/ 3507129 h 6944810"/>
              <a:gd name="connsiteX3" fmla="*/ 6785774 w 7708739"/>
              <a:gd name="connsiteY3" fmla="*/ 6910086 h 6944810"/>
              <a:gd name="connsiteX4" fmla="*/ 34724 w 7708739"/>
              <a:gd name="connsiteY4" fmla="*/ 6944810 h 6944810"/>
              <a:gd name="connsiteX5" fmla="*/ 0 w 7708739"/>
              <a:gd name="connsiteY5" fmla="*/ 0 h 694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08739" h="6944810">
                <a:moveTo>
                  <a:pt x="0" y="0"/>
                </a:moveTo>
                <a:lnTo>
                  <a:pt x="6782764" y="46298"/>
                </a:lnTo>
                <a:lnTo>
                  <a:pt x="7708739" y="3507129"/>
                </a:lnTo>
                <a:lnTo>
                  <a:pt x="6785774" y="6910086"/>
                </a:lnTo>
                <a:lnTo>
                  <a:pt x="34724" y="6944810"/>
                </a:lnTo>
                <a:cubicBezTo>
                  <a:pt x="27007" y="4645306"/>
                  <a:pt x="19291" y="234580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4037" y="131446"/>
            <a:ext cx="5704798" cy="687820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А что говорит закон?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2121" y="1023455"/>
            <a:ext cx="65174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Федеральный закон от 27.07.2006 № 149-ФЗ "Об информации, </a:t>
            </a:r>
          </a:p>
          <a:p>
            <a:pPr>
              <a:lnSpc>
                <a:spcPct val="90000"/>
              </a:lnSpc>
            </a:pPr>
            <a:r>
              <a:rPr lang="ru-RU" sz="15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информационных технологиях и о защите информации"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25388" y="1603348"/>
            <a:ext cx="7146339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 10.6 (владелец </a:t>
            </a:r>
            <a:r>
              <a:rPr lang="ru-RU" sz="13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соцсети</a:t>
            </a: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 обязан выявлять и ограничивать доступ </a:t>
            </a:r>
          </a:p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недостоверной информации)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35548" y="2134111"/>
            <a:ext cx="5320497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 15.3 (блокировка сайтов, распространяющих недостоверную информацию под видом достоверных сообщений)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2122" y="2804027"/>
            <a:ext cx="64432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Кодекс Российской Федерации об административных правонарушениях (КоАП)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35548" y="3169531"/>
            <a:ext cx="532049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 13.15 (ответственность граждан и юридических лиц за распространение в СМИ, в интернете под видом достоверных сообщений заведомо недостоверной информации)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35549" y="3936868"/>
            <a:ext cx="5191632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 13.41. (нарушение порядка блокировки или ограничения доступа </a:t>
            </a:r>
          </a:p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сайтам, распространяющим недостоверную информацию)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32122" y="4586528"/>
            <a:ext cx="644324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5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Уголовный кодекс Российской Федерации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35548" y="4948916"/>
            <a:ext cx="607130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 207.1 (ответственность за распространение под видом достоверных сообщений заведомо ложной информации об обстоятельствах, представляющих угрозу жизни и безопасности граждан, и (или) о принимаемых мерах по обеспечению безопасности населения и территорий, приемах и способах защиты от указанных обстоятельств)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23975" y="5873865"/>
            <a:ext cx="524950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Статья 207.2. (ответственность за публичное распространение под видом достоверных сообщений заведомо ложной общественно значимой информации, повлекшее по неосторожности причинение вреда здоровью человека или смерть человека и иные тяжкие последствия)</a:t>
            </a:r>
          </a:p>
        </p:txBody>
      </p:sp>
      <p:sp>
        <p:nvSpPr>
          <p:cNvPr id="26" name="Заголовок 3"/>
          <p:cNvSpPr txBox="1">
            <a:spLocks/>
          </p:cNvSpPr>
          <p:nvPr/>
        </p:nvSpPr>
        <p:spPr>
          <a:xfrm>
            <a:off x="7460825" y="122302"/>
            <a:ext cx="5704798" cy="687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Примеры работы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202477" y="1192016"/>
            <a:ext cx="3739587" cy="981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В конце 2021 года компании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LLC и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Meta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Platforms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Inc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. (владеет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соцсетью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Facebook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Instagram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WhatsApp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) оштрафованы в соответствии со статьей 13.41 КоАП за систематическое удаление недостоверной информации. Штраф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Google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составил 7,221 млрд рублей, а штраф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Facebook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Meta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) – 1,99 млрд рублей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8202477" y="2393920"/>
            <a:ext cx="36831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Суд признал Е.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Храпченкову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виновной в публичном распространении заведомо ложной информации об обстоятельствах, угрожающих жизни и безопасности граждан (ст. 207.1 УК) и приговорил ее к 120 часам обязательных работ. Как установил суд, 9 мая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Храпченкова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записала видео с упаковкой защитных масок, в котором заявила, что это якобы гуманитарная помощь </a:t>
            </a:r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из КНР, которую противозаконно продают за деньги. Это видео она выложила в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TikTok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где запись набрала более 687 000 просмотров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202477" y="4115319"/>
            <a:ext cx="3644713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Роскомнадзор направил уведомления с требованием ограничить доступ к «недостоверной информации» об обстрелах украинских городов и гибели людей в результате действий российской армии в адрес десяти СМИ («Эхо Москвы», «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ИноСМИ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», «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Медиазона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»,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The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New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Times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, «Дождь», «Свободная Пресса», «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Крым.Реалии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»*,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«Новая газета», «Журналист», «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Лениздат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»). Роскомнадзор предупредил, что за распространение «заведомо ложной информации» СМИ могут получить штраф на сумму до пяти миллионов рублей по статье 13.15 КоАП</a:t>
            </a:r>
            <a:endParaRPr lang="ru-RU" sz="12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202477" y="5993608"/>
            <a:ext cx="4200067" cy="685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1 марта 2022 года Роскомнадзор ограничил доступ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радиостанции «Эхо Москвы» и телеканалу «Дождь»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из-за </a:t>
            </a:r>
            <a:r>
              <a:rPr lang="ru-RU" sz="1200" dirty="0" err="1">
                <a:latin typeface="Arial Narrow" panose="020B0606020202030204" pitchFamily="34" charset="0"/>
                <a:cs typeface="Times New Roman" panose="02020603050405020304" pitchFamily="18" charset="0"/>
              </a:rPr>
              <a:t>фейков</a:t>
            </a: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 о войне России с Украиной и призывов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к экстремистским действиям</a:t>
            </a:r>
            <a:endParaRPr lang="ru-RU" sz="1200" dirty="0"/>
          </a:p>
        </p:txBody>
      </p:sp>
      <p:sp>
        <p:nvSpPr>
          <p:cNvPr id="41" name="Овал 40"/>
          <p:cNvSpPr/>
          <p:nvPr/>
        </p:nvSpPr>
        <p:spPr>
          <a:xfrm>
            <a:off x="7572375" y="1319536"/>
            <a:ext cx="566928" cy="56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https://cdn-icons-png.flaticon.com/512/783/7831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3655" y="1361765"/>
            <a:ext cx="383921" cy="3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Овал 42"/>
          <p:cNvSpPr/>
          <p:nvPr/>
        </p:nvSpPr>
        <p:spPr>
          <a:xfrm>
            <a:off x="7572375" y="2773432"/>
            <a:ext cx="566928" cy="56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7572375" y="4474216"/>
            <a:ext cx="566928" cy="56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7572375" y="6026220"/>
            <a:ext cx="566928" cy="5669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Picture 2" descr="https://cdn-icons-png.flaticon.com/512/783/7831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3655" y="2824805"/>
            <a:ext cx="383921" cy="3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s://cdn-icons-png.flaticon.com/512/783/7831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3655" y="4534733"/>
            <a:ext cx="383921" cy="3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cdn-icons-png.flaticon.com/512/783/7831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3655" y="6098357"/>
            <a:ext cx="383921" cy="3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-1553679" y="854098"/>
            <a:ext cx="7245352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352523" y="872759"/>
            <a:ext cx="5835693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Группа 37"/>
          <p:cNvGrpSpPr/>
          <p:nvPr/>
        </p:nvGrpSpPr>
        <p:grpSpPr>
          <a:xfrm rot="21411886">
            <a:off x="619341" y="1724511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40" name="Скругленный прямоугольник 39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 rot="21411886">
            <a:off x="619341" y="2256355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47" name="Скругленный прямоугольник 46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 rot="21411886">
            <a:off x="619342" y="3338707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53" name="Скругленный прямоугольник 52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Скругленный прямоугольник 53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/>
          <p:cNvGrpSpPr/>
          <p:nvPr/>
        </p:nvGrpSpPr>
        <p:grpSpPr>
          <a:xfrm rot="21411886">
            <a:off x="619342" y="4103816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68" name="Скругленный прямоугольник 67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 rot="21411886">
            <a:off x="619343" y="5214159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71" name="Скругленный прямоугольник 70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кругленный прямоугольник 71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21411886">
            <a:off x="619344" y="6175212"/>
            <a:ext cx="409896" cy="249509"/>
            <a:chOff x="10819966" y="3982145"/>
            <a:chExt cx="1372034" cy="835175"/>
          </a:xfrm>
          <a:solidFill>
            <a:srgbClr val="00CC66"/>
          </a:solidFill>
        </p:grpSpPr>
        <p:sp>
          <p:nvSpPr>
            <p:cNvPr id="78" name="Скругленный прямоугольник 77"/>
            <p:cNvSpPr/>
            <p:nvPr/>
          </p:nvSpPr>
          <p:spPr>
            <a:xfrm rot="19083733">
              <a:off x="10819966" y="3982145"/>
              <a:ext cx="267556" cy="83517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Скругленный прямоугольник 78"/>
            <p:cNvSpPr/>
            <p:nvPr/>
          </p:nvSpPr>
          <p:spPr>
            <a:xfrm rot="2856230">
              <a:off x="11413108" y="3613729"/>
              <a:ext cx="244131" cy="131365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24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32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/>
          <p:cNvSpPr/>
          <p:nvPr/>
        </p:nvSpPr>
        <p:spPr>
          <a:xfrm>
            <a:off x="-2046429" y="-1675229"/>
            <a:ext cx="10478085" cy="104780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7949" y="487740"/>
            <a:ext cx="9228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Ресурсы, которым можно доверять</a:t>
            </a:r>
            <a:r>
              <a:rPr kumimoji="0" lang="ru-RU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+   каналы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07988" y="1569390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27796" y="1569390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02036" y="1569390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342708" y="3946830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578924" y="3928542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796" y="3044874"/>
            <a:ext cx="210229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Президент 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07362" y="3013378"/>
            <a:ext cx="214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Правительство РФ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7818" y="2952418"/>
            <a:ext cx="303377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 Министерства обороны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2053" y="5413734"/>
            <a:ext cx="230569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Сайты информационных агентств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138928" y="5402160"/>
            <a:ext cx="20091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Сайты государственных СМИ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66" y="1805354"/>
            <a:ext cx="813489" cy="81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74" y="1800143"/>
            <a:ext cx="824819" cy="822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41" y="1779039"/>
            <a:ext cx="850972" cy="850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0916" y="4182309"/>
            <a:ext cx="816713" cy="8057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6637" y="4179260"/>
            <a:ext cx="790829" cy="809787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6604572" y="1569390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642597" y="3928542"/>
            <a:ext cx="1308798" cy="1262853"/>
          </a:xfrm>
          <a:prstGeom prst="ellipse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://qrcoder.ru/code/?https%3A%2F%2Frkn.gov.ru%2Fmass-communications%2Fp1104%2F%3Futm_source%3Dyandex.ru%26utm_medium%3Dorganic%26utm_campaign%3Dyandex.ru%26utm_referrer%3Dyandex.ru&amp;10&amp;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3671" r="3767" b="3988"/>
          <a:stretch/>
        </p:blipFill>
        <p:spPr bwMode="auto">
          <a:xfrm>
            <a:off x="5879387" y="4141193"/>
            <a:ext cx="830305" cy="8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178708" y="5436884"/>
            <a:ext cx="22636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Роскомнадзор</a:t>
            </a:r>
          </a:p>
        </p:txBody>
      </p:sp>
      <p:pic>
        <p:nvPicPr>
          <p:cNvPr id="3076" name="Picture 4" descr="https://cdn-icons-png.flaticon.com/512/253/25380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60" y="431434"/>
            <a:ext cx="805717" cy="8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qrcoder.ru/code/?https%3A%2F%2Ft.me%2Fgovernment_rus&amp;10&amp;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34" r="6549" b="6919"/>
          <a:stretch/>
        </p:blipFill>
        <p:spPr bwMode="auto">
          <a:xfrm>
            <a:off x="8895408" y="1498646"/>
            <a:ext cx="1061868" cy="106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0047224" y="2250414"/>
            <a:ext cx="214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Правительство РФ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047224" y="3561127"/>
            <a:ext cx="2263648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Роскомнадзор</a:t>
            </a:r>
          </a:p>
        </p:txBody>
      </p:sp>
      <p:pic>
        <p:nvPicPr>
          <p:cNvPr id="3080" name="Picture 8" descr="http://qrcoder.ru/code/?https%3A%2F%2Ft.me%2Frkn_tg&amp;10&amp;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7383" r="8026" b="8038"/>
          <a:stretch/>
        </p:blipFill>
        <p:spPr bwMode="auto">
          <a:xfrm>
            <a:off x="8895408" y="2805722"/>
            <a:ext cx="1060672" cy="10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0047224" y="4871840"/>
            <a:ext cx="214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Война 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фейками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82" name="Picture 10" descr="http://qrcoder.ru/code/?https%3A%2F%2Ft.me%2Fwarfakes&amp;10&amp;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8" t="6917" r="6448" b="7113"/>
          <a:stretch/>
        </p:blipFill>
        <p:spPr bwMode="auto">
          <a:xfrm>
            <a:off x="8895408" y="4114496"/>
            <a:ext cx="1061720" cy="10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0047224" y="6182553"/>
            <a:ext cx="214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Мракоборец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3084" name="Picture 12" descr="http://qrcoder.ru/code/?https%3A%2F%2Ft.me%2Fmrakoban&amp;10&amp;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7426" r="6807" b="7168"/>
          <a:stretch/>
        </p:blipFill>
        <p:spPr bwMode="auto">
          <a:xfrm>
            <a:off x="8895408" y="5425440"/>
            <a:ext cx="105918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qrcoder.ru/code/?https%3A%2F%2Fxn--90aivcdt6dxbc.xn--p1ai%2F&amp;10&amp;0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" t="5707" r="6204" b="6256"/>
          <a:stretch/>
        </p:blipFill>
        <p:spPr bwMode="auto">
          <a:xfrm>
            <a:off x="6849900" y="1783080"/>
            <a:ext cx="81534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264402" y="3013378"/>
            <a:ext cx="214477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Объясняем.рф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3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25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99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r="737"/>
          <a:stretch/>
        </p:blipFill>
        <p:spPr>
          <a:xfrm>
            <a:off x="0" y="3761842"/>
            <a:ext cx="6202680" cy="338571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9133840" y="-1500805"/>
            <a:ext cx="3747323" cy="3747323"/>
          </a:xfrm>
          <a:prstGeom prst="ellipse">
            <a:avLst/>
          </a:prstGeom>
          <a:solidFill>
            <a:srgbClr val="00CC66"/>
          </a:solidFill>
          <a:ln w="53975" cap="rnd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416" y="3164287"/>
            <a:ext cx="548030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Компания фастфуда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будет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выпускать гамбургеры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для левшей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513140" y="2031790"/>
            <a:ext cx="1037780" cy="103778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8647530" y="2031790"/>
            <a:ext cx="1037780" cy="1037780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-127322" y="1727795"/>
            <a:ext cx="8866208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295887" y="236057"/>
            <a:ext cx="9376433" cy="10936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 бывает </a:t>
            </a:r>
            <a:r>
              <a:rPr kumimoji="0" lang="ru-RU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бургеров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для левшей, а пингвины </a:t>
            </a:r>
            <a:r>
              <a:rPr kumimoji="0" lang="ru-RU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не летают!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kumimoji="0" lang="ru-RU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Мыслите критически, чтобы не остаться одураченным!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83038" y="3122849"/>
            <a:ext cx="544828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Сотрудники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BBC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 сделали заявление, что существуют летающие пингвины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0" name="AutoShape 2" descr="Летающие пингвины, урожай спагетти и другие первоапрельские розыгрыши  британских СМИ |АНГЛОМ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52" y="3774391"/>
            <a:ext cx="6596039" cy="3865712"/>
          </a:xfrm>
          <a:prstGeom prst="rect">
            <a:avLst/>
          </a:prstGeom>
        </p:spPr>
      </p:pic>
      <p:pic>
        <p:nvPicPr>
          <p:cNvPr id="9218" name="Picture 2" descr="https://cdn-icons-png.flaticon.com/512/1161/116169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415" y="2175828"/>
            <a:ext cx="682625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dn-icons.flaticon.com/png/512/1841/premium/1841353.png?token=exp=1646327691~hmac=692850abea21a3e0945e745f93a03d9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615" y="2286000"/>
            <a:ext cx="602933" cy="6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9601200" y="201849"/>
            <a:ext cx="259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Друзья, мы решили вас проверить. Даже в этой презентации был фейк!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52339" y="991631"/>
            <a:ext cx="2329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Кто заметил?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469120" y="1288969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Внимание: кейсы 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+mn-cs"/>
              </a:rPr>
              <a:t>не в счёт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2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26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5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100000" l="0" r="100000">
                        <a14:foregroundMark x1="66768" y1="27300" x2="66768" y2="28632"/>
                        <a14:foregroundMark x1="65102" y1="29843" x2="66162" y2="32869"/>
                        <a14:foregroundMark x1="97199" y1="66828" x2="99621" y2="71005"/>
                        <a14:foregroundMark x1="96139" y1="63438" x2="97653" y2="65738"/>
                        <a14:backgroundMark x1="3482" y1="63741" x2="76" y2="87046"/>
                        <a14:backgroundMark x1="86223" y1="53632" x2="92127" y2="57203"/>
                        <a14:backgroundMark x1="97199" y1="57869" x2="99924" y2="61259"/>
                        <a14:backgroundMark x1="98032" y1="65436" x2="99697" y2="67978"/>
                        <a14:backgroundMark x1="99470" y1="67918" x2="99924" y2="70884"/>
                        <a14:backgroundMark x1="99773" y1="71126" x2="99924" y2="71126"/>
                        <a14:backgroundMark x1="99849" y1="71186" x2="99924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6"/>
          <a:stretch/>
        </p:blipFill>
        <p:spPr>
          <a:xfrm>
            <a:off x="-789586" y="-55688"/>
            <a:ext cx="7037986" cy="8901447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194894" y="243068"/>
            <a:ext cx="9884586" cy="63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Где же настоящий Ротшильд Натан Майер? </a:t>
            </a:r>
          </a:p>
        </p:txBody>
      </p:sp>
      <p:pic>
        <p:nvPicPr>
          <p:cNvPr id="10" name="Picture 10" descr="https://top10a.ru/wp-content/uploads/2019/04/4-21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23" b="100000" l="978" r="99581">
                        <a14:foregroundMark x1="30866" y1="80638" x2="36732" y2="92938"/>
                        <a14:foregroundMark x1="31285" y1="61390" x2="8101" y2="98747"/>
                        <a14:foregroundMark x1="63268" y1="63326" x2="89385" y2="99886"/>
                        <a14:foregroundMark x1="88966" y1="76196" x2="86173" y2="91116"/>
                        <a14:foregroundMark x1="61173" y1="19932" x2="63687" y2="23462"/>
                        <a14:foregroundMark x1="59497" y1="17768" x2="62709" y2="20159"/>
                        <a14:foregroundMark x1="58939" y1="17426" x2="65084" y2="23804"/>
                        <a14:foregroundMark x1="58939" y1="16515" x2="61872" y2="18337"/>
                        <a14:foregroundMark x1="55028" y1="16059" x2="58939" y2="16515"/>
                        <a14:foregroundMark x1="91061" y1="73462" x2="99581" y2="79727"/>
                        <a14:foregroundMark x1="48324" y1="12984" x2="52374" y2="13667"/>
                        <a14:foregroundMark x1="52514" y1="14123" x2="57263" y2="15718"/>
                        <a14:foregroundMark x1="86034" y1="94647" x2="86872" y2="97153"/>
                        <a14:foregroundMark x1="85754" y1="94647" x2="86453" y2="96355"/>
                        <a14:backgroundMark x1="69553" y1="10706" x2="92458" y2="43394"/>
                        <a14:backgroundMark x1="71927" y1="42141" x2="80307" y2="54214"/>
                        <a14:backgroundMark x1="87989" y1="95900" x2="87989" y2="95900"/>
                        <a14:backgroundMark x1="86313" y1="94305" x2="87989" y2="96355"/>
                        <a14:backgroundMark x1="86313" y1="95900" x2="86313" y2="97494"/>
                        <a14:backgroundMark x1="86034" y1="94761" x2="87011" y2="97153"/>
                        <a14:backgroundMark x1="85894" y1="94533" x2="85754" y2="95672"/>
                        <a14:backgroundMark x1="87151" y1="97153" x2="87151" y2="96128"/>
                        <a14:backgroundMark x1="87151" y1="96469" x2="87430" y2="97380"/>
                        <a14:backgroundMark x1="86034" y1="94305" x2="85475" y2="94989"/>
                        <a14:backgroundMark x1="86453" y1="94647" x2="86313" y2="95786"/>
                        <a14:backgroundMark x1="87011" y1="96583" x2="87570" y2="96583"/>
                        <a14:backgroundMark x1="86732" y1="95672" x2="86872" y2="96355"/>
                        <a14:backgroundMark x1="87011" y1="96014" x2="87291" y2="9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0881" y="210297"/>
            <a:ext cx="6416233" cy="78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27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59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100000" l="0" r="100000">
                        <a14:foregroundMark x1="66768" y1="27300" x2="66768" y2="28632"/>
                        <a14:foregroundMark x1="65102" y1="29843" x2="66162" y2="32869"/>
                        <a14:foregroundMark x1="97199" y1="66828" x2="99621" y2="71005"/>
                        <a14:foregroundMark x1="96139" y1="63438" x2="97653" y2="65738"/>
                        <a14:backgroundMark x1="3482" y1="63741" x2="76" y2="87046"/>
                        <a14:backgroundMark x1="86223" y1="53632" x2="92127" y2="57203"/>
                        <a14:backgroundMark x1="97199" y1="57869" x2="99924" y2="61259"/>
                        <a14:backgroundMark x1="98032" y1="65436" x2="99697" y2="67978"/>
                        <a14:backgroundMark x1="99470" y1="67918" x2="99924" y2="70884"/>
                        <a14:backgroundMark x1="99773" y1="71126" x2="99924" y2="71126"/>
                        <a14:backgroundMark x1="99849" y1="71186" x2="99924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46"/>
          <a:stretch/>
        </p:blipFill>
        <p:spPr>
          <a:xfrm>
            <a:off x="-789586" y="-55688"/>
            <a:ext cx="7037986" cy="8901447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194894" y="243068"/>
            <a:ext cx="9884586" cy="63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Где же настоящий Ротшильд Натан Майер? 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89712" l="0" r="100000">
                        <a14:foregroundMark x1="29434" y1="36214" x2="38113" y2="65021"/>
                        <a14:foregroundMark x1="38679" y1="41152" x2="45472" y2="66667"/>
                        <a14:foregroundMark x1="69811" y1="36214" x2="77925" y2="61728"/>
                        <a14:foregroundMark x1="78679" y1="36214" x2="85849" y2="6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42" y="2286001"/>
            <a:ext cx="2336117" cy="893690"/>
          </a:xfrm>
          <a:prstGeom prst="rect">
            <a:avLst/>
          </a:prstGeom>
        </p:spPr>
      </p:pic>
      <p:pic>
        <p:nvPicPr>
          <p:cNvPr id="11268" name="Picture 4" descr="https://cdn-icons-png.flaticon.com/512/2462/246271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35" y="1032828"/>
            <a:ext cx="2191385" cy="21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Заголовок 1"/>
          <p:cNvSpPr txBox="1">
            <a:spLocks/>
          </p:cNvSpPr>
          <p:nvPr/>
        </p:nvSpPr>
        <p:spPr>
          <a:xfrm>
            <a:off x="4334334" y="1675628"/>
            <a:ext cx="2310306" cy="63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Я тут!</a:t>
            </a:r>
          </a:p>
        </p:txBody>
      </p:sp>
      <p:pic>
        <p:nvPicPr>
          <p:cNvPr id="11" name="Picture 10" descr="https://top10a.ru/wp-content/uploads/2019/04/4-21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23" b="100000" l="978" r="99581">
                        <a14:foregroundMark x1="30866" y1="80638" x2="36732" y2="92938"/>
                        <a14:foregroundMark x1="31285" y1="61390" x2="8101" y2="98747"/>
                        <a14:foregroundMark x1="63268" y1="63326" x2="89385" y2="99886"/>
                        <a14:foregroundMark x1="88966" y1="76196" x2="86173" y2="91116"/>
                        <a14:foregroundMark x1="61173" y1="19932" x2="63687" y2="23462"/>
                        <a14:foregroundMark x1="59497" y1="17768" x2="62709" y2="20159"/>
                        <a14:foregroundMark x1="58939" y1="17426" x2="65084" y2="23804"/>
                        <a14:foregroundMark x1="58939" y1="16515" x2="61872" y2="18337"/>
                        <a14:foregroundMark x1="55028" y1="16059" x2="58939" y2="16515"/>
                        <a14:foregroundMark x1="91061" y1="73462" x2="99581" y2="79727"/>
                        <a14:foregroundMark x1="48324" y1="12984" x2="52374" y2="13667"/>
                        <a14:foregroundMark x1="52514" y1="14123" x2="57263" y2="15718"/>
                        <a14:foregroundMark x1="86034" y1="94647" x2="86872" y2="97153"/>
                        <a14:foregroundMark x1="85754" y1="94647" x2="86453" y2="96355"/>
                        <a14:backgroundMark x1="69553" y1="10706" x2="92458" y2="43394"/>
                        <a14:backgroundMark x1="71927" y1="42141" x2="80307" y2="54214"/>
                        <a14:backgroundMark x1="87989" y1="95900" x2="87989" y2="95900"/>
                        <a14:backgroundMark x1="86313" y1="94305" x2="87989" y2="96355"/>
                        <a14:backgroundMark x1="86313" y1="95900" x2="86313" y2="97494"/>
                        <a14:backgroundMark x1="86034" y1="94761" x2="87011" y2="97153"/>
                        <a14:backgroundMark x1="85894" y1="94533" x2="85754" y2="95672"/>
                        <a14:backgroundMark x1="87151" y1="97153" x2="87151" y2="96128"/>
                        <a14:backgroundMark x1="87151" y1="96469" x2="87430" y2="97380"/>
                        <a14:backgroundMark x1="86034" y1="94305" x2="85475" y2="94989"/>
                        <a14:backgroundMark x1="86453" y1="94647" x2="86313" y2="95786"/>
                        <a14:backgroundMark x1="87011" y1="96583" x2="87570" y2="96583"/>
                        <a14:backgroundMark x1="86732" y1="95672" x2="86872" y2="96355"/>
                        <a14:backgroundMark x1="87011" y1="96014" x2="87291" y2="9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0881" y="210297"/>
            <a:ext cx="6416233" cy="78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28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50034" y="6346350"/>
            <a:ext cx="3736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Композитор Александр Николаевич Скрябин </a:t>
            </a:r>
            <a:endParaRPr lang="ru-RU" sz="1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4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/>
          <p:cNvSpPr/>
          <p:nvPr/>
        </p:nvSpPr>
        <p:spPr>
          <a:xfrm>
            <a:off x="-1621307" y="-1280160"/>
            <a:ext cx="9590997" cy="9590997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3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11095" y="491648"/>
            <a:ext cx="7010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Утки – утками, шутки – шутками.</a:t>
            </a:r>
          </a:p>
          <a:p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А последствия бывали и серьёзными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60121" y="5040963"/>
            <a:ext cx="51968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i="1" dirty="0">
                <a:latin typeface="Arial Narrow" panose="020B0606020202030204" pitchFamily="34" charset="0"/>
              </a:rPr>
              <a:t>Четыре газеты могут причинить врагу больше зла, чем стотысячная армия 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2301625" y="81542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41575" y="2335688"/>
            <a:ext cx="58982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Arial Narrow" panose="020B0606020202030204" pitchFamily="34" charset="0"/>
              </a:rPr>
              <a:t>Все вы прекрасно знаете о нападении Франции </a:t>
            </a:r>
          </a:p>
          <a:p>
            <a:r>
              <a:rPr lang="ru-RU" sz="2000" dirty="0">
                <a:latin typeface="Arial Narrow" panose="020B0606020202030204" pitchFamily="34" charset="0"/>
              </a:rPr>
              <a:t>на Россию в 1812 году.  </a:t>
            </a:r>
            <a:br>
              <a:rPr lang="ru-RU" sz="2000" dirty="0">
                <a:latin typeface="Arial Narrow" panose="020B0606020202030204" pitchFamily="34" charset="0"/>
              </a:rPr>
            </a:br>
            <a:r>
              <a:rPr lang="ru-RU" sz="2000" dirty="0">
                <a:latin typeface="Arial Narrow" panose="020B0606020202030204" pitchFamily="34" charset="0"/>
              </a:rPr>
              <a:t>Перед вторжением Наполеон в печати очернял Россию, называл её агрессором:</a:t>
            </a:r>
          </a:p>
          <a:p>
            <a:endParaRPr lang="ru-RU" sz="2000" dirty="0">
              <a:latin typeface="Arial Narrow" panose="020B0606020202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5883025" y="80687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85" b="95818" l="2913" r="97013">
                        <a14:foregroundMark x1="49813" y1="10364" x2="51531" y2="25576"/>
                        <a14:foregroundMark x1="46826" y1="13394" x2="48021" y2="28848"/>
                        <a14:foregroundMark x1="46303" y1="12788" x2="51531" y2="8545"/>
                        <a14:foregroundMark x1="53473" y1="8848" x2="60493" y2="15515"/>
                        <a14:foregroundMark x1="47872" y1="38061" x2="56609" y2="39879"/>
                        <a14:foregroundMark x1="58701" y1="65879" x2="51531" y2="92364"/>
                        <a14:foregroundMark x1="62360" y1="69273" x2="54145" y2="92121"/>
                        <a14:foregroundMark x1="41598" y1="63758" x2="59597" y2="60727"/>
                        <a14:foregroundMark x1="42121" y1="61030" x2="35997" y2="69091"/>
                        <a14:foregroundMark x1="24496" y1="62000" x2="36893" y2="84303"/>
                        <a14:foregroundMark x1="74085" y1="46424" x2="73712" y2="76242"/>
                        <a14:foregroundMark x1="41449" y1="82182" x2="39507" y2="88727"/>
                        <a14:foregroundMark x1="23749" y1="67152" x2="35474" y2="90000"/>
                        <a14:foregroundMark x1="15385" y1="40727" x2="11501" y2="47697"/>
                        <a14:foregroundMark x1="14862" y1="49697" x2="15534" y2="50545"/>
                        <a14:foregroundMark x1="55414" y1="8848" x2="60642" y2="13515"/>
                        <a14:foregroundMark x1="12024" y1="43576" x2="10978" y2="47273"/>
                        <a14:foregroundMark x1="12547" y1="41030" x2="12248" y2="42424"/>
                        <a14:foregroundMark x1="42121" y1="88848" x2="37939" y2="91394"/>
                        <a14:foregroundMark x1="47199" y1="90667" x2="49963" y2="95818"/>
                        <a14:foregroundMark x1="33234" y1="92242" x2="31068" y2="91273"/>
                        <a14:foregroundMark x1="40851" y1="24121" x2="35325" y2="45030"/>
                        <a14:foregroundMark x1="40702" y1="24000" x2="19417" y2="32121"/>
                        <a14:foregroundMark x1="27409" y1="30970" x2="31591" y2="43030"/>
                        <a14:foregroundMark x1="26064" y1="34485" x2="28977" y2="51273"/>
                        <a14:foregroundMark x1="25691" y1="37636" x2="28305" y2="53939"/>
                        <a14:foregroundMark x1="11128" y1="47394" x2="13816" y2="50485"/>
                        <a14:foregroundMark x1="14040" y1="50606" x2="15235" y2="50848"/>
                        <a14:foregroundMark x1="12248" y1="40848" x2="12771" y2="41212"/>
                        <a14:foregroundMark x1="18223" y1="41455" x2="19492" y2="42667"/>
                        <a14:foregroundMark x1="16654" y1="33576" x2="13368" y2="38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35" y="-1062323"/>
            <a:ext cx="8721012" cy="10741996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 flipH="1">
            <a:off x="426720" y="4964763"/>
            <a:ext cx="731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latin typeface="Arial Narrow" panose="020B0606020202030204" pitchFamily="34" charset="0"/>
              </a:rPr>
              <a:t>«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66008" y="5057910"/>
            <a:ext cx="6062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atin typeface="Arial Narrow" panose="020B0606020202030204" pitchFamily="34" charset="0"/>
              </a:rPr>
              <a:t>»</a:t>
            </a:r>
            <a:endParaRPr lang="ru-RU" sz="7200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-1438540" y="1849634"/>
            <a:ext cx="794602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/>
          <p:cNvSpPr txBox="1">
            <a:spLocks/>
          </p:cNvSpPr>
          <p:nvPr/>
        </p:nvSpPr>
        <p:spPr>
          <a:xfrm>
            <a:off x="3672456" y="6180881"/>
            <a:ext cx="3135002" cy="4284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Arial Narrow" panose="020B0606020202030204" pitchFamily="34" charset="0"/>
              </a:rPr>
              <a:t>Наполеон</a:t>
            </a:r>
            <a:r>
              <a:rPr lang="en-US" sz="1600" dirty="0">
                <a:latin typeface="Arial Narrow" panose="020B0606020202030204" pitchFamily="34" charset="0"/>
              </a:rPr>
              <a:t> I </a:t>
            </a:r>
            <a:r>
              <a:rPr lang="ru-RU" sz="1600" dirty="0">
                <a:latin typeface="Arial Narrow" panose="020B0606020202030204" pitchFamily="34" charset="0"/>
              </a:rPr>
              <a:t>Бонапарт (1769-1821) </a:t>
            </a: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3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6720" y="378895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i="1" dirty="0">
                <a:latin typeface="Arial Narrow" panose="020B0606020202030204" pitchFamily="34" charset="0"/>
              </a:rPr>
              <a:t>«Вы думаете, что Россия – это далекая мирная страна, </a:t>
            </a:r>
          </a:p>
          <a:p>
            <a:pPr>
              <a:lnSpc>
                <a:spcPct val="80000"/>
              </a:lnSpc>
            </a:pPr>
            <a:r>
              <a:rPr lang="ru-RU" sz="2000" i="1" dirty="0">
                <a:latin typeface="Arial Narrow" panose="020B0606020202030204" pitchFamily="34" charset="0"/>
              </a:rPr>
              <a:t>с уважением относящаяся к нам? Нет! Это настоящий агрессор. Русские варвары являются врагами цивилизации и всего европейского!»</a:t>
            </a:r>
          </a:p>
        </p:txBody>
      </p:sp>
    </p:spTree>
    <p:extLst>
      <p:ext uri="{BB962C8B-B14F-4D97-AF65-F5344CB8AC3E}">
        <p14:creationId xmlns:p14="http://schemas.microsoft.com/office/powerpoint/2010/main" val="1554698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382807" y="201206"/>
            <a:ext cx="67011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36793" y="5162309"/>
            <a:ext cx="5196839" cy="85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i="1" dirty="0">
                <a:latin typeface="Arial Narrow" panose="020B0606020202030204" pitchFamily="34" charset="0"/>
              </a:rPr>
              <a:t>Кто владеет информацией, </a:t>
            </a:r>
            <a:endParaRPr lang="en-US" sz="2800" i="1" dirty="0">
              <a:latin typeface="Arial Narrow" panose="020B0606020202030204" pitchFamily="34" charset="0"/>
            </a:endParaRPr>
          </a:p>
          <a:p>
            <a:pPr algn="ctr"/>
            <a:r>
              <a:rPr lang="ru-RU" sz="2800" i="1" dirty="0">
                <a:latin typeface="Arial Narrow" panose="020B0606020202030204" pitchFamily="34" charset="0"/>
              </a:rPr>
              <a:t>тот владеет миром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 flipH="1">
            <a:off x="6276796" y="4835937"/>
            <a:ext cx="731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latin typeface="Arial Narrow" panose="020B0606020202030204" pitchFamily="34" charset="0"/>
              </a:rPr>
              <a:t>«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969783" y="4834557"/>
            <a:ext cx="6062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latin typeface="Arial Narrow" panose="020B0606020202030204" pitchFamily="34" charset="0"/>
              </a:rPr>
              <a:t>»</a:t>
            </a:r>
            <a:endParaRPr lang="ru-RU" sz="72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391657" y="6058768"/>
            <a:ext cx="5196839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latin typeface="Arial Narrow" panose="020B0606020202030204" pitchFamily="34" charset="0"/>
              </a:rPr>
              <a:t>Ротшильд, Натан Майер (1777-1836),</a:t>
            </a:r>
          </a:p>
          <a:p>
            <a:pPr algn="ctr"/>
            <a:r>
              <a:rPr lang="ru-RU" sz="1600" dirty="0">
                <a:latin typeface="Arial Narrow" panose="020B0606020202030204" pitchFamily="34" charset="0"/>
              </a:rPr>
              <a:t>немецкий банкир еврейского происхождения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B35A3FE9-D532-E242-A214-DE9148B616F8}"/>
              </a:ext>
            </a:extLst>
          </p:cNvPr>
          <p:cNvSpPr/>
          <p:nvPr/>
        </p:nvSpPr>
        <p:spPr>
          <a:xfrm>
            <a:off x="6080293" y="2662602"/>
            <a:ext cx="1415175" cy="1415175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382228" y="902825"/>
            <a:ext cx="6535452" cy="795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Классические принципы журналистики: объективность и достоверность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B35A3FE9-D532-E242-A214-DE9148B616F8}"/>
              </a:ext>
            </a:extLst>
          </p:cNvPr>
          <p:cNvSpPr/>
          <p:nvPr/>
        </p:nvSpPr>
        <p:spPr>
          <a:xfrm>
            <a:off x="8100975" y="2682262"/>
            <a:ext cx="1415175" cy="1415175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521121" y="4126657"/>
            <a:ext cx="2670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>
                <a:latin typeface="Arial Narrow" panose="020B0606020202030204" pitchFamily="34" charset="0"/>
              </a:rPr>
              <a:t>Печатные </a:t>
            </a:r>
          </a:p>
          <a:p>
            <a:pPr algn="ctr">
              <a:lnSpc>
                <a:spcPct val="90000"/>
              </a:lnSpc>
            </a:pPr>
            <a:r>
              <a:rPr lang="ru-RU" sz="2000" dirty="0">
                <a:latin typeface="Arial Narrow" panose="020B0606020202030204" pitchFamily="34" charset="0"/>
              </a:rPr>
              <a:t>и электронные издания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25672" y="4092577"/>
            <a:ext cx="148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Телевидение</a:t>
            </a:r>
          </a:p>
        </p:txBody>
      </p:sp>
      <p:pic>
        <p:nvPicPr>
          <p:cNvPr id="28" name="Picture 4" descr="Радио ">
            <a:extLst>
              <a:ext uri="{FF2B5EF4-FFF2-40B4-BE49-F238E27FC236}">
                <a16:creationId xmlns:a16="http://schemas.microsoft.com/office/drawing/2014/main" xmlns="" id="{477D34A6-9352-7140-A796-B53FE5C1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597" y="2825143"/>
            <a:ext cx="923655" cy="9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6365347" y="4129058"/>
            <a:ext cx="798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Радио</a:t>
            </a:r>
          </a:p>
        </p:txBody>
      </p:sp>
      <p:pic>
        <p:nvPicPr>
          <p:cNvPr id="7172" name="Picture 4" descr="https://cdn-icons.flaticon.com/png/512/3289/premium/3289253.png?token=exp=1646319165~hmac=eb78b294ad6d17c9a620441e8c7137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07" y="2975689"/>
            <a:ext cx="832382" cy="8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B35A3FE9-D532-E242-A214-DE9148B616F8}"/>
              </a:ext>
            </a:extLst>
          </p:cNvPr>
          <p:cNvSpPr/>
          <p:nvPr/>
        </p:nvSpPr>
        <p:spPr>
          <a:xfrm>
            <a:off x="10176960" y="2682262"/>
            <a:ext cx="1415175" cy="1415175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362935" y="2028528"/>
            <a:ext cx="6829065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dirty="0">
                <a:latin typeface="Arial Narrow" panose="020B0606020202030204" pitchFamily="34" charset="0"/>
              </a:rPr>
              <a:t>Основные официальные каналы коммуникации сегодня:</a:t>
            </a: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023412" y="1803335"/>
            <a:ext cx="7271409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186160" y="6431280"/>
            <a:ext cx="642202" cy="320040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4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5218254" y="243068"/>
            <a:ext cx="6745724" cy="63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Современные СМИ</a:t>
            </a:r>
          </a:p>
        </p:txBody>
      </p:sp>
      <p:pic>
        <p:nvPicPr>
          <p:cNvPr id="7174" name="Picture 6" descr="https://cdn-icons-png.flaticon.com/512/3208/320879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054" y="3006182"/>
            <a:ext cx="781974" cy="7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top10a.ru/wp-content/uploads/2019/04/4-2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23" b="100000" l="978" r="99581">
                        <a14:foregroundMark x1="30866" y1="80638" x2="36732" y2="92938"/>
                        <a14:foregroundMark x1="31285" y1="61390" x2="8101" y2="98747"/>
                        <a14:foregroundMark x1="63268" y1="63326" x2="89385" y2="99886"/>
                        <a14:foregroundMark x1="88966" y1="76196" x2="86173" y2="91116"/>
                        <a14:foregroundMark x1="61173" y1="19932" x2="63687" y2="23462"/>
                        <a14:foregroundMark x1="59497" y1="17768" x2="62709" y2="20159"/>
                        <a14:foregroundMark x1="58939" y1="17426" x2="65084" y2="23804"/>
                        <a14:foregroundMark x1="58939" y1="16515" x2="61872" y2="18337"/>
                        <a14:foregroundMark x1="55028" y1="16059" x2="58939" y2="16515"/>
                        <a14:foregroundMark x1="91061" y1="73462" x2="99581" y2="79727"/>
                        <a14:foregroundMark x1="48324" y1="12984" x2="52374" y2="13667"/>
                        <a14:foregroundMark x1="52514" y1="14123" x2="57263" y2="15718"/>
                        <a14:foregroundMark x1="86034" y1="94647" x2="86872" y2="97153"/>
                        <a14:foregroundMark x1="85754" y1="94647" x2="86453" y2="96355"/>
                        <a14:backgroundMark x1="69553" y1="10706" x2="92458" y2="43394"/>
                        <a14:backgroundMark x1="71927" y1="42141" x2="80307" y2="54214"/>
                        <a14:backgroundMark x1="87989" y1="95900" x2="87989" y2="95900"/>
                        <a14:backgroundMark x1="86313" y1="94305" x2="87989" y2="96355"/>
                        <a14:backgroundMark x1="86313" y1="95900" x2="86313" y2="97494"/>
                        <a14:backgroundMark x1="86034" y1="94761" x2="87011" y2="97153"/>
                        <a14:backgroundMark x1="85894" y1="94533" x2="85754" y2="95672"/>
                        <a14:backgroundMark x1="87151" y1="97153" x2="87151" y2="96128"/>
                        <a14:backgroundMark x1="87151" y1="96469" x2="87430" y2="97380"/>
                        <a14:backgroundMark x1="86034" y1="94305" x2="85475" y2="94989"/>
                        <a14:backgroundMark x1="86453" y1="94647" x2="86313" y2="95786"/>
                        <a14:backgroundMark x1="87011" y1="96583" x2="87570" y2="96583"/>
                        <a14:backgroundMark x1="86732" y1="95672" x2="86872" y2="96355"/>
                        <a14:backgroundMark x1="87011" y1="96014" x2="87291" y2="9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-333048"/>
            <a:ext cx="5864225" cy="719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4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64" y="1435154"/>
            <a:ext cx="7224668" cy="6052077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xmlns="" id="{333268D9-FD56-CA4B-B1D2-38BC84A770D8}"/>
              </a:ext>
            </a:extLst>
          </p:cNvPr>
          <p:cNvSpPr/>
          <p:nvPr/>
        </p:nvSpPr>
        <p:spPr>
          <a:xfrm>
            <a:off x="6145533" y="-2128320"/>
            <a:ext cx="11764689" cy="11764689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0304" y="281583"/>
            <a:ext cx="5220897" cy="656263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Социальные сети</a:t>
            </a: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6458522" y="877455"/>
            <a:ext cx="5303982" cy="5735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157279-8A57-2D4D-A384-C5759D4D7D2B}"/>
              </a:ext>
            </a:extLst>
          </p:cNvPr>
          <p:cNvSpPr/>
          <p:nvPr/>
        </p:nvSpPr>
        <p:spPr>
          <a:xfrm>
            <a:off x="8060464" y="1550565"/>
            <a:ext cx="4034253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пользователей социальных сетей в Российской Федерации по состоянию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на январь 2021 года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0ED3F9F-AA17-3F4B-BF65-F0CAE8BDB7A7}"/>
              </a:ext>
            </a:extLst>
          </p:cNvPr>
          <p:cNvSpPr/>
          <p:nvPr/>
        </p:nvSpPr>
        <p:spPr>
          <a:xfrm>
            <a:off x="8052852" y="2692277"/>
            <a:ext cx="347045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активная аудитория в российском сегменте в 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ВКонтакте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 на начало 2021 года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83FD252B-3BB2-D249-931E-1008AEBF5BBA}"/>
              </a:ext>
            </a:extLst>
          </p:cNvPr>
          <p:cNvSpPr/>
          <p:nvPr/>
        </p:nvSpPr>
        <p:spPr>
          <a:xfrm>
            <a:off x="8042677" y="5271272"/>
            <a:ext cx="4204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российская часть рекламной аудитории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Facebook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712F680-8179-F84D-AEFC-344780241EB6}"/>
              </a:ext>
            </a:extLst>
          </p:cNvPr>
          <p:cNvSpPr txBox="1"/>
          <p:nvPr/>
        </p:nvSpPr>
        <p:spPr>
          <a:xfrm>
            <a:off x="6939925" y="5072366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F26A7FD-4AD9-C64D-9ADC-11D9FC01E8E7}"/>
              </a:ext>
            </a:extLst>
          </p:cNvPr>
          <p:cNvSpPr txBox="1"/>
          <p:nvPr/>
        </p:nvSpPr>
        <p:spPr>
          <a:xfrm>
            <a:off x="7597804" y="1751132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млн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01AD3E7-F434-9A40-B884-5E7217B26F99}"/>
              </a:ext>
            </a:extLst>
          </p:cNvPr>
          <p:cNvSpPr txBox="1"/>
          <p:nvPr/>
        </p:nvSpPr>
        <p:spPr>
          <a:xfrm>
            <a:off x="7121829" y="26183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8C0DD21-88A4-DC41-9078-9C99297D5D81}"/>
              </a:ext>
            </a:extLst>
          </p:cNvPr>
          <p:cNvSpPr txBox="1"/>
          <p:nvPr/>
        </p:nvSpPr>
        <p:spPr>
          <a:xfrm>
            <a:off x="7082789" y="154937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1E9686A-BE9B-9640-8625-80B3CBB83CD7}"/>
              </a:ext>
            </a:extLst>
          </p:cNvPr>
          <p:cNvSpPr txBox="1"/>
          <p:nvPr/>
        </p:nvSpPr>
        <p:spPr>
          <a:xfrm>
            <a:off x="7632573" y="2801549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млн </a:t>
            </a: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-203200" y="1052411"/>
            <a:ext cx="8872638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1E9686A-BE9B-9640-8625-80B3CBB83CD7}"/>
              </a:ext>
            </a:extLst>
          </p:cNvPr>
          <p:cNvSpPr txBox="1"/>
          <p:nvPr/>
        </p:nvSpPr>
        <p:spPr>
          <a:xfrm>
            <a:off x="7549686" y="5247380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млн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DC098C5A-2F0D-4C41-9AF0-340C858C98F1}"/>
              </a:ext>
            </a:extLst>
          </p:cNvPr>
          <p:cNvSpPr txBox="1"/>
          <p:nvPr/>
        </p:nvSpPr>
        <p:spPr>
          <a:xfrm>
            <a:off x="6775611" y="4329113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14,4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C8157279-8A57-2D4D-A384-C5759D4D7D2B}"/>
              </a:ext>
            </a:extLst>
          </p:cNvPr>
          <p:cNvSpPr/>
          <p:nvPr/>
        </p:nvSpPr>
        <p:spPr>
          <a:xfrm>
            <a:off x="8037316" y="4558062"/>
            <a:ext cx="403425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российская аудитория </a:t>
            </a:r>
            <a:r>
              <a:rPr lang="ru-RU" sz="14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соцсети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Instagram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8516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t>5</a:t>
            </a:fld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1E9686A-BE9B-9640-8625-80B3CBB83CD7}"/>
              </a:ext>
            </a:extLst>
          </p:cNvPr>
          <p:cNvSpPr txBox="1"/>
          <p:nvPr/>
        </p:nvSpPr>
        <p:spPr>
          <a:xfrm>
            <a:off x="7620709" y="451567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млн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8157279-8A57-2D4D-A384-C5759D4D7D2B}"/>
              </a:ext>
            </a:extLst>
          </p:cNvPr>
          <p:cNvSpPr/>
          <p:nvPr/>
        </p:nvSpPr>
        <p:spPr>
          <a:xfrm>
            <a:off x="8037316" y="3547482"/>
            <a:ext cx="4034253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 месяц - количество активных пользователей </a:t>
            </a:r>
          </a:p>
          <a:p>
            <a:pPr>
              <a:lnSpc>
                <a:spcPct val="90000"/>
              </a:lnSpc>
            </a:pPr>
            <a:r>
              <a:rPr lang="ru-RU" sz="1400" dirty="0" err="1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ТикТок</a:t>
            </a:r>
            <a:r>
              <a:rPr lang="ru-RU" sz="14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в России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12F680-8179-F84D-AEFC-344780241EB6}"/>
              </a:ext>
            </a:extLst>
          </p:cNvPr>
          <p:cNvSpPr txBox="1"/>
          <p:nvPr/>
        </p:nvSpPr>
        <p:spPr>
          <a:xfrm>
            <a:off x="7083483" y="3456589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E9686A-BE9B-9640-8625-80B3CBB83CD7}"/>
              </a:ext>
            </a:extLst>
          </p:cNvPr>
          <p:cNvSpPr txBox="1"/>
          <p:nvPr/>
        </p:nvSpPr>
        <p:spPr>
          <a:xfrm>
            <a:off x="7609424" y="3631603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rPr>
              <a:t>млн </a:t>
            </a:r>
          </a:p>
        </p:txBody>
      </p:sp>
    </p:spTree>
    <p:extLst>
      <p:ext uri="{BB962C8B-B14F-4D97-AF65-F5344CB8AC3E}">
        <p14:creationId xmlns:p14="http://schemas.microsoft.com/office/powerpoint/2010/main" val="3409243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Овал 81"/>
          <p:cNvSpPr/>
          <p:nvPr/>
        </p:nvSpPr>
        <p:spPr>
          <a:xfrm>
            <a:off x="8915400" y="137160"/>
            <a:ext cx="3017520" cy="3017520"/>
          </a:xfrm>
          <a:prstGeom prst="ellipse">
            <a:avLst/>
          </a:prstGeom>
          <a:noFill/>
          <a:ln w="38100" cap="rnd">
            <a:solidFill>
              <a:srgbClr val="BFBFB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4480560" y="4208463"/>
            <a:ext cx="3032760" cy="3032760"/>
          </a:xfrm>
          <a:prstGeom prst="ellipse">
            <a:avLst/>
          </a:prstGeom>
          <a:noFill/>
          <a:ln w="38100" cap="rnd">
            <a:solidFill>
              <a:srgbClr val="BFBFB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AB524-906C-454E-9BD0-E3D291E0267F}" type="slidenum">
              <a:rPr lang="ru-RU" smtClean="0"/>
              <a:t>6</a:t>
            </a:fld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458200" y="731837"/>
            <a:ext cx="3886200" cy="65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Почему они </a:t>
            </a:r>
          </a:p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там процветают?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09575" y="256699"/>
            <a:ext cx="6981825" cy="606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Социальные сети: кто есть кто?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902846" y="1907302"/>
            <a:ext cx="5475768" cy="4017414"/>
            <a:chOff x="2690055" y="2634549"/>
            <a:chExt cx="5475768" cy="4017414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C9B73A13-D61A-4640-929C-ED0ECF04F2D0}"/>
                </a:ext>
              </a:extLst>
            </p:cNvPr>
            <p:cNvSpPr/>
            <p:nvPr/>
          </p:nvSpPr>
          <p:spPr>
            <a:xfrm>
              <a:off x="6579255" y="2767091"/>
              <a:ext cx="1586568" cy="1586568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BB8B73B2-150F-294A-A0DA-408C85260142}"/>
                </a:ext>
              </a:extLst>
            </p:cNvPr>
            <p:cNvSpPr/>
            <p:nvPr/>
          </p:nvSpPr>
          <p:spPr>
            <a:xfrm>
              <a:off x="4343733" y="3176220"/>
              <a:ext cx="2091558" cy="2091558"/>
            </a:xfrm>
            <a:prstGeom prst="ellipse">
              <a:avLst/>
            </a:prstGeom>
            <a:noFill/>
            <a:ln w="57150">
              <a:solidFill>
                <a:srgbClr val="66CC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96161BBD-102A-3B49-A8DB-A3BD5AC21195}"/>
                </a:ext>
              </a:extLst>
            </p:cNvPr>
            <p:cNvSpPr/>
            <p:nvPr/>
          </p:nvSpPr>
          <p:spPr>
            <a:xfrm>
              <a:off x="2690055" y="2634549"/>
              <a:ext cx="1586568" cy="1586568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xmlns="" id="{87EA1047-F5CE-1A4A-ABD9-D022B73CAC94}"/>
                </a:ext>
              </a:extLst>
            </p:cNvPr>
            <p:cNvSpPr/>
            <p:nvPr/>
          </p:nvSpPr>
          <p:spPr>
            <a:xfrm>
              <a:off x="3300092" y="5065395"/>
              <a:ext cx="1586568" cy="1586568"/>
            </a:xfrm>
            <a:prstGeom prst="ellipse">
              <a:avLst/>
            </a:pr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xmlns="" id="{AF562A75-BC5E-3B48-AB36-A3E3DBDF4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9922" y="3837457"/>
              <a:ext cx="317573" cy="130032"/>
            </a:xfrm>
            <a:prstGeom prst="line">
              <a:avLst/>
            </a:prstGeom>
            <a:ln w="889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0BEF206D-11FA-BC4C-B699-9484CD64D0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4611" y="5093755"/>
              <a:ext cx="266363" cy="218682"/>
            </a:xfrm>
            <a:prstGeom prst="line">
              <a:avLst/>
            </a:prstGeom>
            <a:ln w="889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xmlns="" id="{50AE8BB5-8263-C54C-9941-F5983D45F179}"/>
                </a:ext>
              </a:extLst>
            </p:cNvPr>
            <p:cNvCxnSpPr>
              <a:cxnSpLocks/>
            </p:cNvCxnSpPr>
            <p:nvPr/>
          </p:nvCxnSpPr>
          <p:spPr>
            <a:xfrm>
              <a:off x="4126249" y="3776076"/>
              <a:ext cx="266748" cy="112197"/>
            </a:xfrm>
            <a:prstGeom prst="line">
              <a:avLst/>
            </a:prstGeom>
            <a:ln w="88900">
              <a:solidFill>
                <a:srgbClr val="66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 descr="https://cdn-icons-png.flaticon.com/512/2793/279369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934" y="2762269"/>
            <a:ext cx="1362329" cy="136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cdn-icons-png.flaticon.com/512/3461/34613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93" y="2280183"/>
            <a:ext cx="537170" cy="5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cdn-icons-png.flaticon.com/512/2452/24527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66" y="2506372"/>
            <a:ext cx="526753" cy="52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cdn-icons.flaticon.com/png/512/1663/premium/1663024.png?token=exp=1646328880~hmac=a53ac41b5c1c0ac84a94c8ed04c8efb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80" y="2881141"/>
            <a:ext cx="538906" cy="5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243032" y="1324895"/>
            <a:ext cx="2586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общение с друзьями, знакомыми, близкими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440803" y="1195422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«слежка» 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 лидерами мнений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1150609" y="5987098"/>
            <a:ext cx="2140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поиск советов, </a:t>
            </a:r>
          </a:p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лайфхаков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опыта</a:t>
            </a:r>
          </a:p>
        </p:txBody>
      </p:sp>
      <p:pic>
        <p:nvPicPr>
          <p:cNvPr id="10250" name="Picture 10" descr="https://cdn-icons.flaticon.com/png/512/3198/premium/3198196.png?token=exp=1646329418~hmac=93c4d812c569486d16b817c2284a828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91" y="2164274"/>
            <a:ext cx="651740" cy="6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Управляющий делами ">
            <a:extLst>
              <a:ext uri="{FF2B5EF4-FFF2-40B4-BE49-F238E27FC236}">
                <a16:creationId xmlns:a16="http://schemas.microsoft.com/office/drawing/2014/main" xmlns="" id="{89C41616-DBD4-2A42-83E7-D48C3B8C4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405" y="2430491"/>
            <a:ext cx="695446" cy="69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cdn-icons.flaticon.com/png/512/2973/premium/2973958.png?token=exp=1646329776~hmac=6bec334eef463bde00759dfbf592257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97" y="4583382"/>
            <a:ext cx="651739" cy="65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cdn-icons.flaticon.com/png/512/5465/premium/5465633.png?token=exp=1646329776~hmac=5295c6b3da3e731973d59ef984c5c1f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05" y="4997156"/>
            <a:ext cx="631504" cy="6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Прямая соединительная линия 47"/>
          <p:cNvCxnSpPr/>
          <p:nvPr/>
        </p:nvCxnSpPr>
        <p:spPr>
          <a:xfrm>
            <a:off x="-918451" y="1041993"/>
            <a:ext cx="8160152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6859364" y="1601551"/>
            <a:ext cx="6538086" cy="653808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8038231" y="2254306"/>
            <a:ext cx="3536452" cy="573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Arial Narrow" panose="020B0606020202030204" pitchFamily="34" charset="0"/>
              </a:rPr>
              <a:t>А по углам сидят: </a:t>
            </a:r>
          </a:p>
        </p:txBody>
      </p:sp>
      <p:pic>
        <p:nvPicPr>
          <p:cNvPr id="53" name="Picture 12" descr="Хакер ">
            <a:extLst>
              <a:ext uri="{FF2B5EF4-FFF2-40B4-BE49-F238E27FC236}">
                <a16:creationId xmlns:a16="http://schemas.microsoft.com/office/drawing/2014/main" xmlns="" id="{5A3437C2-F245-B74C-9037-7A6C24FF8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913" y="5623669"/>
            <a:ext cx="974102" cy="97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4" descr="Мошенник ">
            <a:extLst>
              <a:ext uri="{FF2B5EF4-FFF2-40B4-BE49-F238E27FC236}">
                <a16:creationId xmlns:a16="http://schemas.microsoft.com/office/drawing/2014/main" xmlns="" id="{A3A26B66-88EF-7D4F-A0AD-E96BB6E0B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56887"/>
            <a:ext cx="1158240" cy="115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Сплетни ">
            <a:extLst>
              <a:ext uri="{FF2B5EF4-FFF2-40B4-BE49-F238E27FC236}">
                <a16:creationId xmlns:a16="http://schemas.microsoft.com/office/drawing/2014/main" xmlns="" id="{025E0183-5236-5C46-8C91-F9886F46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76" y="3762414"/>
            <a:ext cx="937339" cy="93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Пропаганда ">
            <a:extLst>
              <a:ext uri="{FF2B5EF4-FFF2-40B4-BE49-F238E27FC236}">
                <a16:creationId xmlns:a16="http://schemas.microsoft.com/office/drawing/2014/main" xmlns="" id="{C7B76106-6E22-844E-8D13-01E41BF5A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805" y="3885598"/>
            <a:ext cx="818546" cy="8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8199123" y="3228566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«тролли»</a:t>
            </a:r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10160452" y="5138103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мошенники</a:t>
            </a:r>
            <a:endParaRPr lang="ru-RU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9542749" y="2986394"/>
            <a:ext cx="24069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разжигатели межнациональной розни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6957647" y="4876154"/>
            <a:ext cx="3009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</a:rPr>
              <a:t>вербовщики </a:t>
            </a:r>
          </a:p>
          <a:p>
            <a:pPr algn="ctr"/>
            <a:r>
              <a:rPr lang="ru-RU" dirty="0">
                <a:latin typeface="Arial Narrow" panose="020B0606020202030204" pitchFamily="34" charset="0"/>
              </a:rPr>
              <a:t>в экстремистские организации</a:t>
            </a:r>
            <a:endParaRPr lang="ru-RU" dirty="0"/>
          </a:p>
        </p:txBody>
      </p:sp>
      <p:sp>
        <p:nvSpPr>
          <p:cNvPr id="84" name="Заголовок 1"/>
          <p:cNvSpPr txBox="1">
            <a:spLocks/>
          </p:cNvSpPr>
          <p:nvPr/>
        </p:nvSpPr>
        <p:spPr>
          <a:xfrm>
            <a:off x="4587240" y="5303837"/>
            <a:ext cx="2484120" cy="6550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Потому что </a:t>
            </a:r>
          </a:p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можно выдать </a:t>
            </a:r>
          </a:p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себя за кого угодно 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6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25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942" y="365125"/>
            <a:ext cx="7114857" cy="70167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Главная ловушка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соцсетей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34400" y="632587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/>
              <a:t>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4" b="100000" l="0" r="100000">
                        <a14:foregroundMark x1="22339" y1="45655" x2="20484" y2="65685"/>
                        <a14:foregroundMark x1="15000" y1="37997" x2="13306" y2="76289"/>
                        <a14:foregroundMark x1="24274" y1="68925" x2="20968" y2="85567"/>
                        <a14:foregroundMark x1="27500" y1="61119" x2="12984" y2="96907"/>
                        <a14:foregroundMark x1="79597" y1="25479" x2="92016" y2="41826"/>
                        <a14:foregroundMark x1="79839" y1="77172" x2="79435" y2="96318"/>
                        <a14:foregroundMark x1="6694" y1="52872" x2="9597" y2="92047"/>
                        <a14:foregroundMark x1="7661" y1="49043" x2="3548" y2="75700"/>
                        <a14:foregroundMark x1="4516" y1="83505" x2="2903" y2="93962"/>
                        <a14:foregroundMark x1="2258" y1="80854" x2="5806" y2="97496"/>
                        <a14:foregroundMark x1="8145" y1="46834" x2="8145" y2="46834"/>
                        <a14:foregroundMark x1="93306" y1="90427" x2="90323" y2="95582"/>
                        <a14:foregroundMark x1="98065" y1="71723" x2="95242" y2="87629"/>
                        <a14:foregroundMark x1="8871" y1="44919" x2="8871" y2="44919"/>
                        <a14:backgroundMark x1="2016" y1="62297" x2="726" y2="87187"/>
                        <a14:backgroundMark x1="55000" y1="39323" x2="55000" y2="39323"/>
                        <a14:backgroundMark x1="5968" y1="95582" x2="5968" y2="95582"/>
                        <a14:backgroundMark x1="5806" y1="97644" x2="5806" y2="976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2636386"/>
            <a:ext cx="7709573" cy="42216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1960" y="1523440"/>
            <a:ext cx="84582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Вы не знаете, с кем вы общаетесь (если это не круг ваших знакомых). Эти люди могут распространять самые разные новости, </a:t>
            </a:r>
            <a:r>
              <a:rPr lang="ru-RU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фейки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ужас, клевету, </a:t>
            </a:r>
            <a:r>
              <a:rPr lang="ru-RU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хайп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, информационные </a:t>
            </a:r>
            <a:r>
              <a:rPr lang="ru-RU" sz="2400" dirty="0" err="1">
                <a:latin typeface="Arial Narrow" panose="020B0606020202030204" pitchFamily="34" charset="0"/>
                <a:cs typeface="Arial" panose="020B0604020202020204" pitchFamily="34" charset="0"/>
              </a:rPr>
              <a:t>вбросы</a:t>
            </a:r>
            <a:r>
              <a:rPr lang="ru-RU" sz="2400" dirty="0">
                <a:latin typeface="Arial Narrow" panose="020B0606020202030204" pitchFamily="34" charset="0"/>
                <a:cs typeface="Arial" panose="020B0604020202020204" pitchFamily="34" charset="0"/>
              </a:rPr>
              <a:t>, провокации</a:t>
            </a:r>
          </a:p>
        </p:txBody>
      </p:sp>
      <p:sp>
        <p:nvSpPr>
          <p:cNvPr id="9" name="Овал 8"/>
          <p:cNvSpPr/>
          <p:nvPr/>
        </p:nvSpPr>
        <p:spPr>
          <a:xfrm>
            <a:off x="8773124" y="-1722119"/>
            <a:ext cx="9767864" cy="9767864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213023" y="1898578"/>
            <a:ext cx="576897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500" dirty="0">
                <a:latin typeface="Arial Narrow" panose="020B0606020202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020274" y="2933747"/>
            <a:ext cx="306504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>
                <a:latin typeface="Arial Narrow" panose="020B0606020202030204" pitchFamily="34" charset="0"/>
              </a:rPr>
              <a:t>Вы спросите: зачем </a:t>
            </a:r>
          </a:p>
          <a:p>
            <a:pPr algn="ctr">
              <a:lnSpc>
                <a:spcPct val="90000"/>
              </a:lnSpc>
            </a:pPr>
            <a:r>
              <a:rPr lang="ru-RU" sz="3600" dirty="0">
                <a:latin typeface="Arial Narrow" panose="020B0606020202030204" pitchFamily="34" charset="0"/>
              </a:rPr>
              <a:t>им это нужно?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-918451" y="1262710"/>
            <a:ext cx="8160152" cy="0"/>
          </a:xfrm>
          <a:prstGeom prst="line">
            <a:avLst/>
          </a:prstGeom>
          <a:ln w="38100" cap="rnd">
            <a:solidFill>
              <a:srgbClr val="00C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7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36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24560" y="223472"/>
            <a:ext cx="1020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Зачем распространяются </a:t>
            </a:r>
            <a:r>
              <a:rPr kumimoji="0" lang="ru-RU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фейки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вбросы</a:t>
            </a:r>
            <a:r>
              <a:rPr lang="ru-RU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сенсации?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93004" y="1586399"/>
            <a:ext cx="217535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заработка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93642" y="1267568"/>
            <a:ext cx="4279358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Распространение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паники,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тревоги, неопределённости, </a:t>
            </a:r>
            <a:endParaRPr lang="en-US" sz="22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defRPr/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провокация беспорядков, 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необдуманных действий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4431" y="1588664"/>
            <a:ext cx="278554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Пиар, популярность, </a:t>
            </a:r>
            <a:b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рост аудитории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3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89334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8</a:t>
            </a:fld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7384713" y="2662178"/>
            <a:ext cx="0" cy="540924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1576280" y="2662178"/>
            <a:ext cx="0" cy="540924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10500360" y="2662178"/>
            <a:ext cx="0" cy="540924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9" t="4800" r="23866"/>
          <a:stretch/>
        </p:blipFill>
        <p:spPr>
          <a:xfrm flipH="1">
            <a:off x="-377271" y="3392488"/>
            <a:ext cx="3548734" cy="3570790"/>
          </a:xfrm>
          <a:prstGeom prst="ellipse">
            <a:avLst/>
          </a:prstGeom>
        </p:spPr>
      </p:pic>
      <p:pic>
        <p:nvPicPr>
          <p:cNvPr id="53" name="Picture 8" descr="https://www.zhukvesti.ru/wp-content/uploads/2020/08/%D0%9A%D1%80%D0%B0%D1%82%D0%BE%D0%B2%D0%B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175"/>
          <a:stretch/>
        </p:blipFill>
        <p:spPr bwMode="auto">
          <a:xfrm>
            <a:off x="2778141" y="3397051"/>
            <a:ext cx="3535977" cy="34725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2929293" y="1217503"/>
            <a:ext cx="329531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Попытка отвлечь внимание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 действительно важных новостей, ввести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заблуждение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 flipV="1">
            <a:off x="4545314" y="2662178"/>
            <a:ext cx="0" cy="540924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6" descr="https://avatars.mds.yandex.net/get-zen_doc/3512693/pub_5f041f0004deef0a915082b1_5f054ba7644aaa355518040f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04" y="3386870"/>
            <a:ext cx="3572537" cy="35725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77" b="22667"/>
          <a:stretch/>
        </p:blipFill>
        <p:spPr>
          <a:xfrm>
            <a:off x="8815798" y="3392488"/>
            <a:ext cx="3496965" cy="35439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13139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-1268761" y="2225230"/>
            <a:ext cx="14917939" cy="14917939"/>
          </a:xfrm>
          <a:prstGeom prst="ellipse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514650" y="388325"/>
            <a:ext cx="337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200"/>
              </a:spcBef>
              <a:spcAft>
                <a:spcPts val="105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669921" y="4735294"/>
            <a:ext cx="2581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 70 % больше,</a:t>
            </a:r>
            <a:endParaRPr lang="ru-RU" sz="28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3500120" y="3761085"/>
            <a:ext cx="477880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>
                <a:solidFill>
                  <a:srgbClr val="11111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Ученые выявили любопытную статистику: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049521" y="5218070"/>
            <a:ext cx="216408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чем настоящие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4677831" y="5816497"/>
            <a:ext cx="2494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6 раз меньше </a:t>
            </a:r>
            <a:endParaRPr lang="ru-RU" sz="2800" b="1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3586481" y="6254712"/>
            <a:ext cx="495808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просмотров в отличие от выявленных фальшивок </a:t>
            </a:r>
          </a:p>
        </p:txBody>
      </p:sp>
      <p:sp>
        <p:nvSpPr>
          <p:cNvPr id="3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52802" y="6356350"/>
            <a:ext cx="2743200" cy="365125"/>
          </a:xfrm>
        </p:spPr>
        <p:txBody>
          <a:bodyPr/>
          <a:lstStyle/>
          <a:p>
            <a:fld id="{8DBAB524-906C-454E-9BD0-E3D291E0267F}" type="slidenum">
              <a:rPr lang="ru-RU" smtClean="0">
                <a:latin typeface="Arial Narrow" panose="020B0606020202030204" pitchFamily="34" charset="0"/>
                <a:cs typeface="Arial" panose="020B0604020202020204" pitchFamily="34" charset="0"/>
              </a:rPr>
              <a:t>9</a:t>
            </a:fld>
            <a:endParaRPr lang="ru-RU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00683" y="185918"/>
            <a:ext cx="826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Фейк вызывает сильные эмоции,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03588" y="1100319"/>
            <a:ext cx="10202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попадая в болевую точку человека (страхи, зависимости, желания) — запускается механизм распространения</a:t>
            </a:r>
          </a:p>
        </p:txBody>
      </p:sp>
      <p:pic>
        <p:nvPicPr>
          <p:cNvPr id="50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296541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80" y="224913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720" y="247773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920" y="302637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s://allpetnames.ru/wp-content/uploads/2021/11/https-www-mercafauna-com-fotos-animales-134_an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85" b="89793" l="6055" r="89844">
                        <a14:backgroundMark x1="47168" y1="82171" x2="48145" y2="8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40" y="2325339"/>
            <a:ext cx="1694570" cy="12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https://avatars.mds.yandex.net/get-zen_doc/28532/pub_5968a9ca4ffd13f35c4fe669_5968aa7d8146c135aa12f621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0" b="33167" l="33583" r="72333">
                        <a14:foregroundMark x1="55667" y1="11167" x2="55667" y2="12167"/>
                        <a14:foregroundMark x1="62917" y1="18667" x2="64083" y2="20000"/>
                        <a14:backgroundMark x1="66333" y1="15167" x2="71333" y2="2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3" r="22797" b="67180"/>
          <a:stretch/>
        </p:blipFill>
        <p:spPr bwMode="auto">
          <a:xfrm flipH="1">
            <a:off x="8882842" y="3009037"/>
            <a:ext cx="5677219" cy="38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8" descr="https://avatars.mds.yandex.net/get-zen_doc/28532/pub_5968a9ca4ffd13f35c4fe669_5968aa7d8146c135aa12f621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0" b="33167" l="33583" r="72333">
                        <a14:foregroundMark x1="55667" y1="11167" x2="55667" y2="12167"/>
                        <a14:foregroundMark x1="62917" y1="18667" x2="64083" y2="20000"/>
                        <a14:backgroundMark x1="66333" y1="15167" x2="71333" y2="2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3" r="22797" b="67180"/>
          <a:stretch/>
        </p:blipFill>
        <p:spPr bwMode="auto">
          <a:xfrm>
            <a:off x="-2112034" y="3009037"/>
            <a:ext cx="5677219" cy="38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89712" l="0" r="100000">
                        <a14:foregroundMark x1="29434" y1="36214" x2="38113" y2="65021"/>
                        <a14:foregroundMark x1="38679" y1="41152" x2="45472" y2="66667"/>
                        <a14:foregroundMark x1="69811" y1="36214" x2="77925" y2="61728"/>
                        <a14:foregroundMark x1="78679" y1="36214" x2="85849" y2="6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7657" y="4069453"/>
            <a:ext cx="1479148" cy="528814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7" b="89712" l="0" r="100000">
                        <a14:foregroundMark x1="29434" y1="36214" x2="38113" y2="65021"/>
                        <a14:foregroundMark x1="38679" y1="41152" x2="45472" y2="66667"/>
                        <a14:foregroundMark x1="69811" y1="36214" x2="77925" y2="61728"/>
                        <a14:foregroundMark x1="78679" y1="36214" x2="85849" y2="63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1" y="4061636"/>
            <a:ext cx="1479148" cy="565853"/>
          </a:xfrm>
          <a:prstGeom prst="rect">
            <a:avLst/>
          </a:prstGeom>
        </p:spPr>
      </p:pic>
      <p:sp>
        <p:nvSpPr>
          <p:cNvPr id="84" name="Прямоугольник 83"/>
          <p:cNvSpPr/>
          <p:nvPr/>
        </p:nvSpPr>
        <p:spPr>
          <a:xfrm>
            <a:off x="3952240" y="4486550"/>
            <a:ext cx="517143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фальшивые новостные истории ретвитят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4428473" y="5624792"/>
            <a:ext cx="395352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11111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правдивые истории набирают</a:t>
            </a:r>
          </a:p>
        </p:txBody>
      </p:sp>
      <p:sp>
        <p:nvSpPr>
          <p:cNvPr id="88" name="Номер слайда 1"/>
          <p:cNvSpPr txBox="1">
            <a:spLocks/>
          </p:cNvSpPr>
          <p:nvPr/>
        </p:nvSpPr>
        <p:spPr>
          <a:xfrm>
            <a:off x="908516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DBAB524-906C-454E-9BD0-E3D291E0267F}" type="slidenum">
              <a:rPr lang="ru-RU" smtClean="0">
                <a:latin typeface="Arial Narrow" panose="020B0606020202030204" pitchFamily="34" charset="0"/>
              </a:rPr>
              <a:pPr/>
              <a:t>9</a:t>
            </a:fld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310574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1678</Words>
  <Application>Microsoft Office PowerPoint</Application>
  <PresentationFormat>Произвольный</PresentationFormat>
  <Paragraphs>278</Paragraphs>
  <Slides>28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1_Тема Office</vt:lpstr>
      <vt:lpstr>3_Тема Office</vt:lpstr>
      <vt:lpstr>Тема Office</vt:lpstr>
      <vt:lpstr>2_Тема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Социальные сети</vt:lpstr>
      <vt:lpstr>Презентация PowerPoint</vt:lpstr>
      <vt:lpstr>Главная ловушка соцсетей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что говорит закон?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Суханова Ольга Николаевна</dc:creator>
  <cp:lastModifiedBy>user</cp:lastModifiedBy>
  <cp:revision>186</cp:revision>
  <dcterms:created xsi:type="dcterms:W3CDTF">2022-02-27T16:40:02Z</dcterms:created>
  <dcterms:modified xsi:type="dcterms:W3CDTF">2022-04-14T02:36:38Z</dcterms:modified>
</cp:coreProperties>
</file>